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69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</p:sldIdLst>
  <p:sldSz cx="5435600" cy="7607300"/>
  <p:notesSz cx="5435600" cy="7607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Раздел по умолчанию" id="{2EAB22F1-7824-47D7-A160-765E10D98FD1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77" autoAdjust="0"/>
    <p:restoredTop sz="94660"/>
  </p:normalViewPr>
  <p:slideViewPr>
    <p:cSldViewPr>
      <p:cViewPr varScale="1">
        <p:scale>
          <a:sx n="75" d="100"/>
          <a:sy n="75" d="100"/>
        </p:scale>
        <p:origin x="-2693" y="-8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07719" y="2358263"/>
            <a:ext cx="4620799" cy="1597532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15435" y="4260092"/>
            <a:ext cx="3805364" cy="190182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7/8/2022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396"/>
            <a:fld id="{81D60167-4931-47E6-BA6A-407CBD079E47}" type="slidenum">
              <a:rPr lang="ru-RU" sz="1100" b="1" spc="35" smtClean="0">
                <a:solidFill>
                  <a:srgbClr val="253A78"/>
                </a:solidFill>
                <a:latin typeface="Arial"/>
                <a:cs typeface="Arial"/>
              </a:rPr>
              <a:pPr marL="25396"/>
              <a:t>‹#›</a:t>
            </a:fld>
            <a:endParaRPr lang="ru-RU" sz="11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7/8/2022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396"/>
            <a:fld id="{81D60167-4931-47E6-BA6A-407CBD079E47}" type="slidenum">
              <a:rPr lang="ru-RU" sz="1100" b="1" spc="35" smtClean="0">
                <a:solidFill>
                  <a:srgbClr val="253A78"/>
                </a:solidFill>
                <a:latin typeface="Arial"/>
                <a:cs typeface="Arial"/>
              </a:rPr>
              <a:pPr marL="25396"/>
              <a:t>‹#›</a:t>
            </a:fld>
            <a:endParaRPr lang="ru-RU" sz="11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71811" y="1749679"/>
            <a:ext cx="2364762" cy="50208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799660" y="1749679"/>
            <a:ext cx="2364762" cy="50208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7/8/2022</a:t>
            </a:fld>
            <a:endParaRPr lang="en-US" smtClean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396"/>
            <a:fld id="{81D60167-4931-47E6-BA6A-407CBD079E47}" type="slidenum">
              <a:rPr lang="ru-RU" sz="1100" b="1" spc="35" smtClean="0">
                <a:solidFill>
                  <a:srgbClr val="253A78"/>
                </a:solidFill>
                <a:latin typeface="Arial"/>
                <a:cs typeface="Arial"/>
              </a:rPr>
              <a:pPr marL="25396"/>
              <a:t>‹#›</a:t>
            </a:fld>
            <a:endParaRPr lang="ru-RU" sz="11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7/8/2022</a:t>
            </a:fld>
            <a:endParaRPr lang="en-US" smtClean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396"/>
            <a:fld id="{81D60167-4931-47E6-BA6A-407CBD079E47}" type="slidenum">
              <a:rPr lang="ru-RU" sz="1100" b="1" spc="35" smtClean="0">
                <a:solidFill>
                  <a:srgbClr val="253A78"/>
                </a:solidFill>
                <a:latin typeface="Arial"/>
                <a:cs typeface="Arial"/>
              </a:rPr>
              <a:pPr marL="25396"/>
              <a:t>‹#›</a:t>
            </a:fld>
            <a:endParaRPr lang="ru-RU" sz="11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7/8/2022</a:t>
            </a:fld>
            <a:endParaRPr lang="en-US" smtClean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/>
          <a:p>
            <a:pPr marL="25396"/>
            <a:fld id="{81D60167-4931-47E6-BA6A-407CBD079E47}" type="slidenum">
              <a:rPr lang="ru-RU" sz="1100" b="1" spc="35" smtClean="0">
                <a:solidFill>
                  <a:srgbClr val="253A78"/>
                </a:solidFill>
                <a:latin typeface="Arial"/>
                <a:cs typeface="Arial"/>
              </a:rPr>
              <a:pPr marL="25396"/>
              <a:t>‹#›</a:t>
            </a:fld>
            <a:endParaRPr lang="ru-RU" sz="110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1811" y="304295"/>
            <a:ext cx="4892611" cy="1217167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1811" y="1749679"/>
            <a:ext cx="4892611" cy="5020818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848321" y="7074793"/>
            <a:ext cx="1739595" cy="3803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71811" y="7074793"/>
            <a:ext cx="1250334" cy="3803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7/8/2022</a:t>
            </a:fld>
            <a:endParaRPr lang="en-US" smtClean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2623948" y="6979469"/>
            <a:ext cx="187985" cy="181223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25396"/>
            <a:fld id="{81D60167-4931-47E6-BA6A-407CBD079E47}" type="slidenum">
              <a:rPr lang="ru-RU" sz="1100" b="1" spc="35" smtClean="0">
                <a:solidFill>
                  <a:srgbClr val="253A78"/>
                </a:solidFill>
                <a:latin typeface="Arial"/>
                <a:cs typeface="Arial"/>
              </a:rPr>
              <a:pPr marL="25396"/>
              <a:t>‹#›</a:t>
            </a:fld>
            <a:endParaRPr lang="ru-RU" sz="1100">
              <a:latin typeface="Arial"/>
              <a:cs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 algn="l" defTabSz="91426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67" indent="-228567" algn="l" defTabSz="91426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0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34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968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00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34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67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00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34" indent="-228567" algn="l" defTabSz="91426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4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67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0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4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68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0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34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68" algn="l" defTabSz="91426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1.png"/><Relationship Id="rId11" Type="http://schemas.openxmlformats.org/officeDocument/2006/relationships/image" Target="../media/image10.png"/><Relationship Id="rId5" Type="http://schemas.openxmlformats.org/officeDocument/2006/relationships/image" Target="../media/image20.png"/><Relationship Id="rId10" Type="http://schemas.openxmlformats.org/officeDocument/2006/relationships/image" Target="../media/image6.png"/><Relationship Id="rId4" Type="http://schemas.openxmlformats.org/officeDocument/2006/relationships/image" Target="../media/image19.png"/><Relationship Id="rId9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7.jpeg"/><Relationship Id="rId7" Type="http://schemas.openxmlformats.org/officeDocument/2006/relationships/image" Target="../media/image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gif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gif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5.png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6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 descr="D:\МАТЕРИАЛЫ НА САЙТ\БРОШЮРА\media\image1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045" y="567690"/>
            <a:ext cx="5223510" cy="64719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64604" y="4571987"/>
            <a:ext cx="5063401" cy="41691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64604" y="4987525"/>
            <a:ext cx="5063401" cy="41828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64604" y="5404430"/>
            <a:ext cx="5063401" cy="41828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64604" y="5821334"/>
            <a:ext cx="5063401" cy="41759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64604" y="6237552"/>
            <a:ext cx="5063401" cy="41828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64604" y="6654457"/>
            <a:ext cx="5063401" cy="41828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64604" y="7071362"/>
            <a:ext cx="5063401" cy="416633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935899" y="715524"/>
            <a:ext cx="3792854" cy="22174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/>
            <a:r>
              <a:rPr sz="1100" b="1" spc="-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доп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лни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льные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вид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ы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одде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жки</a:t>
            </a:r>
            <a:endParaRPr sz="1100" dirty="0">
              <a:latin typeface="Hypatia Sans Pro Black"/>
              <a:cs typeface="Hypatia Sans Pro Black"/>
            </a:endParaRPr>
          </a:p>
          <a:p>
            <a:pPr marL="143490">
              <a:lnSpc>
                <a:spcPts val="1265"/>
              </a:lnSpc>
            </a:pP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мо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ут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быт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ь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зан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ы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оциальном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-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</a:t>
            </a:r>
            <a:r>
              <a:rPr sz="1100" b="1" spc="-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50"/>
              </a:lnSpc>
              <a:spcBef>
                <a:spcPts val="37"/>
              </a:spcBef>
            </a:pPr>
            <a:endParaRPr sz="850" dirty="0"/>
          </a:p>
          <a:p>
            <a:pPr marL="12698" marR="111744">
              <a:lnSpc>
                <a:spcPts val="1260"/>
              </a:lnSpc>
            </a:pPr>
            <a:r>
              <a:rPr sz="1100" spc="105" dirty="0">
                <a:latin typeface="Arial"/>
                <a:cs typeface="Arial"/>
              </a:rPr>
              <a:t>Нап</a:t>
            </a:r>
            <a:r>
              <a:rPr sz="1100" spc="90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авление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140" dirty="0">
                <a:latin typeface="Arial"/>
                <a:cs typeface="Arial"/>
              </a:rPr>
              <a:t>ж</a:t>
            </a:r>
            <a:r>
              <a:rPr sz="1100" spc="110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дное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9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05" dirty="0">
                <a:latin typeface="Arial"/>
                <a:cs typeface="Arial"/>
              </a:rPr>
              <a:t>ждение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профи-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ла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тичес</a:t>
            </a:r>
            <a:r>
              <a:rPr sz="1100" spc="50" dirty="0">
                <a:latin typeface="Arial"/>
                <a:cs typeface="Arial"/>
              </a:rPr>
              <a:t>к</a:t>
            </a:r>
            <a:r>
              <a:rPr sz="1100" spc="12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м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120" dirty="0">
                <a:latin typeface="Arial"/>
                <a:cs typeface="Arial"/>
              </a:rPr>
              <a:t>дицинс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12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осм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80" dirty="0">
                <a:latin typeface="Arial"/>
                <a:cs typeface="Arial"/>
              </a:rPr>
              <a:t>р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или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 err="1">
                <a:latin typeface="Arial"/>
                <a:cs typeface="Arial"/>
              </a:rPr>
              <a:t>диспан</a:t>
            </a:r>
            <a:r>
              <a:rPr sz="1100" spc="90" dirty="0">
                <a:latin typeface="Arial"/>
                <a:cs typeface="Arial"/>
              </a:rPr>
              <a:t>-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55" dirty="0" err="1" smtClean="0">
                <a:latin typeface="Arial"/>
                <a:cs typeface="Arial"/>
              </a:rPr>
              <a:t>с</a:t>
            </a:r>
            <a:r>
              <a:rPr sz="1100" spc="114" dirty="0" err="1" smtClean="0">
                <a:latin typeface="Arial"/>
                <a:cs typeface="Arial"/>
              </a:rPr>
              <a:t>ер</a:t>
            </a:r>
            <a:r>
              <a:rPr sz="1100" spc="100" dirty="0" err="1" smtClean="0">
                <a:latin typeface="Arial"/>
                <a:cs typeface="Arial"/>
              </a:rPr>
              <a:t>и</a:t>
            </a:r>
            <a:r>
              <a:rPr sz="1100" spc="70" dirty="0" err="1" smtClean="0">
                <a:latin typeface="Arial"/>
                <a:cs typeface="Arial"/>
              </a:rPr>
              <a:t>зации</a:t>
            </a:r>
            <a:r>
              <a:rPr sz="1100" spc="75" dirty="0" smtClean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  <a:p>
            <a:pPr marL="12698" marR="35554">
              <a:lnSpc>
                <a:spcPts val="1260"/>
              </a:lnSpc>
              <a:spcBef>
                <a:spcPts val="5"/>
              </a:spcBef>
            </a:pPr>
            <a:r>
              <a:rPr sz="1100" spc="105" dirty="0">
                <a:latin typeface="Arial"/>
                <a:cs typeface="Arial"/>
              </a:rPr>
              <a:t>Нап</a:t>
            </a:r>
            <a:r>
              <a:rPr sz="1100" spc="90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авление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не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100" dirty="0">
                <a:latin typeface="Arial"/>
                <a:cs typeface="Arial"/>
              </a:rPr>
              <a:t>овершенн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55" dirty="0">
                <a:latin typeface="Arial"/>
                <a:cs typeface="Arial"/>
              </a:rPr>
              <a:t>л</a:t>
            </a:r>
            <a:r>
              <a:rPr sz="1100" spc="25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тних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членов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емьи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85" dirty="0">
                <a:latin typeface="Arial"/>
                <a:cs typeface="Arial"/>
              </a:rPr>
              <a:t>ажданина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дош</a:t>
            </a:r>
            <a:r>
              <a:rPr sz="1100" spc="55" dirty="0">
                <a:latin typeface="Arial"/>
                <a:cs typeface="Arial"/>
              </a:rPr>
              <a:t>к</a:t>
            </a:r>
            <a:r>
              <a:rPr sz="1100" spc="80" dirty="0">
                <a:latin typeface="Arial"/>
                <a:cs typeface="Arial"/>
              </a:rPr>
              <a:t>ольную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об</a:t>
            </a:r>
            <a:r>
              <a:rPr sz="1100" spc="95" dirty="0">
                <a:latin typeface="Arial"/>
                <a:cs typeface="Arial"/>
              </a:rPr>
              <a:t>р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55" dirty="0">
                <a:latin typeface="Arial"/>
                <a:cs typeface="Arial"/>
              </a:rPr>
              <a:t>зова</a:t>
            </a:r>
            <a:r>
              <a:rPr sz="1100" spc="2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льную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орга-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н</a:t>
            </a:r>
            <a:r>
              <a:rPr sz="1100" spc="120" dirty="0">
                <a:latin typeface="Arial"/>
                <a:cs typeface="Arial"/>
              </a:rPr>
              <a:t>и</a:t>
            </a:r>
            <a:r>
              <a:rPr sz="1100" spc="85" dirty="0">
                <a:latin typeface="Arial"/>
                <a:cs typeface="Arial"/>
              </a:rPr>
              <a:t>заци</a:t>
            </a:r>
            <a:r>
              <a:rPr sz="1100" spc="100" dirty="0">
                <a:latin typeface="Arial"/>
                <a:cs typeface="Arial"/>
              </a:rPr>
              <a:t>ю</a:t>
            </a:r>
            <a:r>
              <a:rPr sz="1100" spc="-75" dirty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5"/>
              </a:lnSpc>
            </a:pPr>
            <a:r>
              <a:rPr sz="1100" spc="75" dirty="0">
                <a:latin typeface="Arial"/>
                <a:cs typeface="Arial"/>
              </a:rPr>
              <a:t>Орган</a:t>
            </a:r>
            <a:r>
              <a:rPr sz="1100" spc="60" dirty="0">
                <a:latin typeface="Arial"/>
                <a:cs typeface="Arial"/>
              </a:rPr>
              <a:t>и</a:t>
            </a:r>
            <a:r>
              <a:rPr sz="1100" spc="55" dirty="0">
                <a:latin typeface="Arial"/>
                <a:cs typeface="Arial"/>
              </a:rPr>
              <a:t>заци</a:t>
            </a:r>
            <a:r>
              <a:rPr sz="1100" spc="85" dirty="0">
                <a:latin typeface="Arial"/>
                <a:cs typeface="Arial"/>
              </a:rPr>
              <a:t>я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у</a:t>
            </a:r>
            <a:r>
              <a:rPr sz="1100" spc="-25" dirty="0">
                <a:latin typeface="Arial"/>
                <a:cs typeface="Arial"/>
              </a:rPr>
              <a:t>х</a:t>
            </a:r>
            <a:r>
              <a:rPr sz="1100" spc="50" dirty="0">
                <a:latin typeface="Arial"/>
                <a:cs typeface="Arial"/>
              </a:rPr>
              <a:t>о</a:t>
            </a:r>
            <a:r>
              <a:rPr sz="1100" spc="20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а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20" dirty="0">
                <a:latin typeface="Arial"/>
                <a:cs typeface="Arial"/>
              </a:rPr>
              <a:t>з</a:t>
            </a:r>
            <a:r>
              <a:rPr sz="1100" spc="60" dirty="0">
                <a:latin typeface="Arial"/>
                <a:cs typeface="Arial"/>
              </a:rPr>
              <a:t>а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н</a:t>
            </a:r>
            <a:r>
              <a:rPr sz="1100" spc="40" dirty="0">
                <a:latin typeface="Arial"/>
                <a:cs typeface="Arial"/>
              </a:rPr>
              <a:t>етр</a:t>
            </a:r>
            <a:r>
              <a:rPr sz="1100" spc="5" dirty="0">
                <a:latin typeface="Arial"/>
                <a:cs typeface="Arial"/>
              </a:rPr>
              <a:t>у</a:t>
            </a:r>
            <a:r>
              <a:rPr sz="1100" spc="60" dirty="0">
                <a:latin typeface="Arial"/>
                <a:cs typeface="Arial"/>
              </a:rPr>
              <a:t>доспо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обным</a:t>
            </a:r>
            <a:r>
              <a:rPr sz="1100" spc="95" dirty="0">
                <a:latin typeface="Arial"/>
                <a:cs typeface="Arial"/>
              </a:rPr>
              <a:t>и</a:t>
            </a:r>
            <a:r>
              <a:rPr sz="1100" spc="-75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лицами.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07299" y="128968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7299" y="1746250"/>
            <a:ext cx="112395" cy="786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14"/>
              </a:spcBef>
            </a:pPr>
            <a:endParaRPr sz="5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7359" y="2813050"/>
            <a:ext cx="3620135" cy="330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уще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твля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онтр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ль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исп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14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лнением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7350" y="3286760"/>
            <a:ext cx="3992245" cy="97409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70"/>
              </a:lnSpc>
            </a:pPr>
            <a:r>
              <a:rPr sz="1100" spc="95" dirty="0">
                <a:latin typeface="Arial"/>
                <a:cs typeface="Arial"/>
              </a:rPr>
              <a:t>Органом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уще</a:t>
            </a:r>
            <a:r>
              <a:rPr sz="1100" spc="50" dirty="0">
                <a:latin typeface="Arial"/>
                <a:cs typeface="Arial"/>
              </a:rPr>
              <a:t>ствля-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35" dirty="0">
                <a:latin typeface="Arial"/>
                <a:cs typeface="Arial"/>
              </a:rPr>
              <a:t>е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140" dirty="0">
                <a:latin typeface="Arial"/>
                <a:cs typeface="Arial"/>
              </a:rPr>
              <a:t>ж</a:t>
            </a:r>
            <a:r>
              <a:rPr sz="1100" spc="75" dirty="0">
                <a:latin typeface="Arial"/>
                <a:cs typeface="Arial"/>
              </a:rPr>
              <a:t>еме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ячный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онтро</a:t>
            </a:r>
            <a:r>
              <a:rPr sz="1100" spc="45" dirty="0">
                <a:latin typeface="Arial"/>
                <a:cs typeface="Arial"/>
              </a:rPr>
              <a:t>ль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за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вып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100" dirty="0">
                <a:latin typeface="Arial"/>
                <a:cs typeface="Arial"/>
              </a:rPr>
              <a:t>лнением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70" dirty="0">
                <a:latin typeface="Arial"/>
                <a:cs typeface="Arial"/>
              </a:rPr>
              <a:t>ажда-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нином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б</a:t>
            </a:r>
            <a:r>
              <a:rPr sz="1100" spc="50" dirty="0">
                <a:latin typeface="Arial"/>
                <a:cs typeface="Arial"/>
              </a:rPr>
              <a:t>я</a:t>
            </a:r>
            <a:r>
              <a:rPr sz="1100" spc="40" dirty="0">
                <a:latin typeface="Arial"/>
                <a:cs typeface="Arial"/>
              </a:rPr>
              <a:t>за</a:t>
            </a:r>
            <a:r>
              <a:rPr sz="1100" spc="1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ель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5" dirty="0">
                <a:latin typeface="Arial"/>
                <a:cs typeface="Arial"/>
              </a:rPr>
              <a:t>тв,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90" dirty="0">
                <a:latin typeface="Arial"/>
                <a:cs typeface="Arial"/>
              </a:rPr>
              <a:t>см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75" dirty="0">
                <a:latin typeface="Arial"/>
                <a:cs typeface="Arial"/>
              </a:rPr>
              <a:t>тренных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оциальным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35" dirty="0">
                <a:latin typeface="Arial"/>
                <a:cs typeface="Arial"/>
              </a:rPr>
              <a:t>ом,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так</a:t>
            </a:r>
            <a:r>
              <a:rPr sz="1100" spc="90" dirty="0">
                <a:latin typeface="Arial"/>
                <a:cs typeface="Arial"/>
              </a:rPr>
              <a:t>ж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онтро</a:t>
            </a:r>
            <a:r>
              <a:rPr sz="1100" spc="45" dirty="0">
                <a:latin typeface="Arial"/>
                <a:cs typeface="Arial"/>
              </a:rPr>
              <a:t>ль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за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ц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левым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испо</a:t>
            </a:r>
            <a:r>
              <a:rPr sz="1100" spc="50" dirty="0">
                <a:latin typeface="Arial"/>
                <a:cs typeface="Arial"/>
              </a:rPr>
              <a:t>л</a:t>
            </a:r>
            <a:r>
              <a:rPr sz="1100" spc="35" dirty="0">
                <a:latin typeface="Arial"/>
                <a:cs typeface="Arial"/>
              </a:rPr>
              <a:t>ь</a:t>
            </a:r>
            <a:r>
              <a:rPr sz="1100" spc="75" dirty="0">
                <a:latin typeface="Arial"/>
                <a:cs typeface="Arial"/>
              </a:rPr>
              <a:t>з</a:t>
            </a:r>
            <a:r>
              <a:rPr sz="1100" spc="10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ванием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ден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100" dirty="0">
                <a:latin typeface="Arial"/>
                <a:cs typeface="Arial"/>
              </a:rPr>
              <a:t>жных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ср</a:t>
            </a:r>
            <a:r>
              <a:rPr sz="1100" spc="75" dirty="0">
                <a:latin typeface="Arial"/>
                <a:cs typeface="Arial"/>
              </a:rPr>
              <a:t>ед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5" dirty="0">
                <a:latin typeface="Arial"/>
                <a:cs typeface="Arial"/>
              </a:rPr>
              <a:t>тв,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выплаченных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тв</a:t>
            </a:r>
            <a:r>
              <a:rPr sz="1100" spc="25" dirty="0">
                <a:latin typeface="Arial"/>
                <a:cs typeface="Arial"/>
              </a:rPr>
              <a:t>е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ловиями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та.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20001" y="747001"/>
            <a:ext cx="260997" cy="2609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4318" y="792711"/>
            <a:ext cx="17272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4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40" dirty="0" smtClean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r>
              <a:rPr lang="ru-RU" sz="1100" b="1" spc="-40" dirty="0" smtClean="0">
                <a:solidFill>
                  <a:srgbClr val="FFFFFF"/>
                </a:solidFill>
                <a:latin typeface="Arial"/>
                <a:cs typeface="Arial"/>
              </a:rPr>
              <a:t>=7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20003" y="2856853"/>
            <a:ext cx="260997" cy="260997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65925" y="2889250"/>
            <a:ext cx="16954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5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5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0" y="0"/>
            <a:ext cx="287997" cy="759599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4572000"/>
            <a:ext cx="108000" cy="29159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624072" y="2803851"/>
            <a:ext cx="811923" cy="28254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92883" y="0"/>
            <a:ext cx="3343109" cy="616977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61370" y="1162490"/>
            <a:ext cx="1274622" cy="304067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67300" y="715524"/>
            <a:ext cx="3411220" cy="342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меры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см</a:t>
            </a:r>
            <a:r>
              <a:rPr sz="1100" b="1" spc="114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трены</a:t>
            </a:r>
            <a:endParaRPr sz="1100">
              <a:latin typeface="Hypatia Sans Pro Black"/>
              <a:cs typeface="Hypatia Sans Pro Black"/>
            </a:endParaRPr>
          </a:p>
          <a:p>
            <a:pPr marL="12698">
              <a:lnSpc>
                <a:spcPts val="1265"/>
              </a:lnSpc>
            </a:pP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неисп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лнении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>
              <a:latin typeface="Hypatia Sans Pro Black"/>
              <a:cs typeface="Hypatia Sans Pro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296" y="1226586"/>
            <a:ext cx="3992245" cy="2109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  <a:spcBef>
                <a:spcPts val="35"/>
              </a:spcBef>
            </a:pPr>
            <a:r>
              <a:rPr sz="1100" spc="85" dirty="0" smtClean="0">
                <a:latin typeface="Arial"/>
                <a:cs typeface="Arial"/>
              </a:rPr>
              <a:t>В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55" dirty="0">
                <a:latin typeface="Arial"/>
                <a:cs typeface="Arial"/>
              </a:rPr>
              <a:t>лучае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неиспо</a:t>
            </a:r>
            <a:r>
              <a:rPr sz="1100" spc="95" dirty="0">
                <a:latin typeface="Arial"/>
                <a:cs typeface="Arial"/>
              </a:rPr>
              <a:t>лнения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(несвоевременно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испо</a:t>
            </a:r>
            <a:r>
              <a:rPr sz="1100" spc="80" dirty="0">
                <a:latin typeface="Arial"/>
                <a:cs typeface="Arial"/>
              </a:rPr>
              <a:t>лн</a:t>
            </a:r>
            <a:r>
              <a:rPr sz="1100" spc="85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ния)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ажданином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мероприятий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прог</a:t>
            </a:r>
            <a:r>
              <a:rPr sz="1100" spc="125" dirty="0">
                <a:latin typeface="Arial"/>
                <a:cs typeface="Arial"/>
              </a:rPr>
              <a:t>р</a:t>
            </a:r>
            <a:r>
              <a:rPr sz="1100" spc="80" dirty="0">
                <a:latin typeface="Arial"/>
                <a:cs typeface="Arial"/>
              </a:rPr>
              <a:t>аммы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адаптации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причинам,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являющим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я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уважи</a:t>
            </a:r>
            <a:r>
              <a:rPr sz="1100" spc="4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65" dirty="0">
                <a:latin typeface="Arial"/>
                <a:cs typeface="Arial"/>
              </a:rPr>
              <a:t>льными,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яца,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55" dirty="0">
                <a:latin typeface="Arial"/>
                <a:cs typeface="Arial"/>
              </a:rPr>
              <a:t>л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95" dirty="0">
                <a:latin typeface="Arial"/>
                <a:cs typeface="Arial"/>
              </a:rPr>
              <a:t>дующе</a:t>
            </a:r>
            <a:r>
              <a:rPr sz="1100" spc="25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за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яцем</a:t>
            </a:r>
            <a:r>
              <a:rPr sz="1100" spc="60" dirty="0">
                <a:latin typeface="Arial"/>
                <a:cs typeface="Arial"/>
              </a:rPr>
              <a:t> в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110" dirty="0">
                <a:latin typeface="Arial"/>
                <a:cs typeface="Arial"/>
              </a:rPr>
              <a:t>зникновения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у</a:t>
            </a:r>
            <a:r>
              <a:rPr sz="1100" spc="85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100" dirty="0">
                <a:latin typeface="Arial"/>
                <a:cs typeface="Arial"/>
              </a:rPr>
              <a:t>занно</a:t>
            </a:r>
            <a:r>
              <a:rPr sz="1100" spc="35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об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ель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10" dirty="0">
                <a:latin typeface="Arial"/>
                <a:cs typeface="Arial"/>
              </a:rPr>
              <a:t>тва,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орган</a:t>
            </a:r>
            <a:r>
              <a:rPr sz="1100" spc="55" dirty="0">
                <a:latin typeface="Arial"/>
                <a:cs typeface="Arial"/>
              </a:rPr>
              <a:t> 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прекр</a:t>
            </a:r>
            <a:r>
              <a:rPr sz="1100" spc="55" dirty="0">
                <a:latin typeface="Arial"/>
                <a:cs typeface="Arial"/>
              </a:rPr>
              <a:t>аща</a:t>
            </a:r>
            <a:r>
              <a:rPr sz="1100" spc="15" dirty="0">
                <a:latin typeface="Arial"/>
                <a:cs typeface="Arial"/>
              </a:rPr>
              <a:t>ет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тавление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ден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125" dirty="0">
                <a:latin typeface="Arial"/>
                <a:cs typeface="Arial"/>
              </a:rPr>
              <a:t>жной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выплаты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(или)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во</a:t>
            </a:r>
            <a:r>
              <a:rPr sz="1100" spc="95" dirty="0">
                <a:latin typeface="Arial"/>
                <a:cs typeface="Arial"/>
              </a:rPr>
              <a:t>змещение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135" dirty="0" err="1">
                <a:latin typeface="Arial"/>
                <a:cs typeface="Arial"/>
              </a:rPr>
              <a:t>р</a:t>
            </a:r>
            <a:r>
              <a:rPr sz="1100" spc="45" dirty="0" err="1">
                <a:latin typeface="Arial"/>
                <a:cs typeface="Arial"/>
              </a:rPr>
              <a:t>а</a:t>
            </a:r>
            <a:r>
              <a:rPr sz="1100" spc="20" dirty="0" err="1">
                <a:latin typeface="Arial"/>
                <a:cs typeface="Arial"/>
              </a:rPr>
              <a:t>с</a:t>
            </a:r>
            <a:r>
              <a:rPr sz="1100" dirty="0" err="1">
                <a:latin typeface="Arial"/>
                <a:cs typeface="Arial"/>
              </a:rPr>
              <a:t>х</a:t>
            </a:r>
            <a:r>
              <a:rPr sz="1100" spc="80" dirty="0" err="1">
                <a:latin typeface="Arial"/>
                <a:cs typeface="Arial"/>
              </a:rPr>
              <a:t>о</a:t>
            </a:r>
            <a:r>
              <a:rPr sz="1100" spc="40" dirty="0" err="1">
                <a:latin typeface="Arial"/>
                <a:cs typeface="Arial"/>
              </a:rPr>
              <a:t>дов</a:t>
            </a:r>
            <a:r>
              <a:rPr sz="1100" spc="40" dirty="0" smtClean="0">
                <a:latin typeface="Arial"/>
                <a:cs typeface="Arial"/>
              </a:rPr>
              <a:t>.</a:t>
            </a:r>
            <a:endParaRPr lang="ru-RU" sz="1100" spc="40" dirty="0" smtClean="0">
              <a:latin typeface="Arial"/>
              <a:cs typeface="Arial"/>
            </a:endParaRPr>
          </a:p>
          <a:p>
            <a:pPr marL="12698" marR="12698">
              <a:lnSpc>
                <a:spcPts val="1260"/>
              </a:lnSpc>
              <a:spcBef>
                <a:spcPts val="35"/>
              </a:spcBef>
            </a:pPr>
            <a:r>
              <a:rPr lang="ru-RU" sz="1100" dirty="0" smtClean="0">
                <a:latin typeface="Arial" pitchFamily="34" charset="0"/>
                <a:cs typeface="Arial" pitchFamily="34" charset="0"/>
              </a:rPr>
              <a:t>Уважительной причиной является временная нетрудоспособность заявителя (члена (членов) семьи заявителя) вследствие заболевания или травмы</a:t>
            </a:r>
          </a:p>
          <a:p>
            <a:pPr marL="12698" marR="12698">
              <a:lnSpc>
                <a:spcPts val="1260"/>
              </a:lnSpc>
              <a:spcBef>
                <a:spcPts val="35"/>
              </a:spcBef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35899" y="3422650"/>
            <a:ext cx="3775710" cy="31699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 marR="352373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дей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в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ам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ах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нео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димы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поис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аб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ы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50"/>
              </a:lnSpc>
              <a:spcBef>
                <a:spcPts val="6"/>
              </a:spcBef>
            </a:pPr>
            <a:endParaRPr sz="850" dirty="0"/>
          </a:p>
          <a:p>
            <a:pPr marL="12698" marR="365706">
              <a:lnSpc>
                <a:spcPts val="1260"/>
              </a:lnSpc>
            </a:pPr>
            <a:r>
              <a:rPr sz="1100" spc="85" dirty="0">
                <a:latin typeface="Arial"/>
                <a:cs typeface="Arial"/>
              </a:rPr>
              <a:t>В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20" dirty="0">
                <a:latin typeface="Arial"/>
                <a:cs typeface="Arial"/>
              </a:rPr>
              <a:t>тать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уч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органах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заня</a:t>
            </a:r>
            <a:r>
              <a:rPr sz="1100" spc="25" dirty="0">
                <a:latin typeface="Arial"/>
                <a:cs typeface="Arial"/>
              </a:rPr>
              <a:t>т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к</a:t>
            </a:r>
            <a:r>
              <a:rPr sz="1100" spc="55" dirty="0">
                <a:latin typeface="Arial"/>
                <a:cs typeface="Arial"/>
              </a:rPr>
              <a:t>аче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тве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б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100" dirty="0">
                <a:latin typeface="Arial"/>
                <a:cs typeface="Arial"/>
              </a:rPr>
              <a:t>з</a:t>
            </a:r>
            <a:r>
              <a:rPr sz="1100" spc="114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аб</a:t>
            </a:r>
            <a:r>
              <a:rPr sz="1100" spc="4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тно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или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ищуще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аб</a:t>
            </a:r>
            <a:r>
              <a:rPr sz="1100" spc="4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20" dirty="0">
                <a:latin typeface="Arial"/>
                <a:cs typeface="Arial"/>
              </a:rPr>
              <a:t>у</a:t>
            </a:r>
            <a:r>
              <a:rPr sz="1100" spc="-75" dirty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  <a:p>
            <a:pPr marL="12698" marR="151108">
              <a:lnSpc>
                <a:spcPts val="1260"/>
              </a:lnSpc>
              <a:spcBef>
                <a:spcPts val="5"/>
              </a:spcBef>
            </a:pPr>
            <a:r>
              <a:rPr sz="1100" spc="80" dirty="0">
                <a:latin typeface="Arial"/>
                <a:cs typeface="Arial"/>
              </a:rPr>
              <a:t>Зареги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трировать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информационн</a:t>
            </a:r>
            <a:r>
              <a:rPr sz="1100" spc="10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-аналити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чес</a:t>
            </a:r>
            <a:r>
              <a:rPr sz="1100" spc="55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си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75" dirty="0">
                <a:latin typeface="Arial"/>
                <a:cs typeface="Arial"/>
              </a:rPr>
              <a:t>еме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Общеро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114" dirty="0">
                <a:latin typeface="Arial"/>
                <a:cs typeface="Arial"/>
              </a:rPr>
              <a:t>сийс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б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зы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ва</a:t>
            </a:r>
            <a:r>
              <a:rPr sz="1100" spc="6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ансий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5"/>
              </a:lnSpc>
            </a:pPr>
            <a:r>
              <a:rPr sz="1100" spc="-20" dirty="0">
                <a:latin typeface="Arial"/>
                <a:cs typeface="Arial"/>
              </a:rPr>
              <a:t>«</a:t>
            </a:r>
            <a:r>
              <a:rPr sz="1100" spc="-4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аб</a:t>
            </a:r>
            <a:r>
              <a:rPr sz="1100" spc="40" dirty="0">
                <a:latin typeface="Arial"/>
                <a:cs typeface="Arial"/>
              </a:rPr>
              <a:t>о</a:t>
            </a:r>
            <a:r>
              <a:rPr sz="1100" spc="20" dirty="0">
                <a:latin typeface="Arial"/>
                <a:cs typeface="Arial"/>
              </a:rPr>
              <a:t>та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25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сии</a:t>
            </a:r>
            <a:r>
              <a:rPr sz="1100" spc="55" dirty="0">
                <a:latin typeface="Arial"/>
                <a:cs typeface="Arial"/>
              </a:rPr>
              <a:t>»</a:t>
            </a:r>
            <a:r>
              <a:rPr sz="1100" spc="-75" dirty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  <a:spcBef>
                <a:spcPts val="30"/>
              </a:spcBef>
            </a:pP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уще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60" dirty="0">
                <a:latin typeface="Arial"/>
                <a:cs typeface="Arial"/>
              </a:rPr>
              <a:t>твить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поиск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аб</a:t>
            </a:r>
            <a:r>
              <a:rPr sz="1100" spc="40" dirty="0">
                <a:latin typeface="Arial"/>
                <a:cs typeface="Arial"/>
              </a:rPr>
              <a:t>о</a:t>
            </a:r>
            <a:r>
              <a:rPr sz="1100" spc="35" dirty="0">
                <a:latin typeface="Arial"/>
                <a:cs typeface="Arial"/>
              </a:rPr>
              <a:t>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по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55" dirty="0">
                <a:latin typeface="Arial"/>
                <a:cs typeface="Arial"/>
              </a:rPr>
              <a:t>л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100" dirty="0">
                <a:latin typeface="Arial"/>
                <a:cs typeface="Arial"/>
              </a:rPr>
              <a:t>дующим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закл</a:t>
            </a:r>
            <a:r>
              <a:rPr sz="1100" spc="125" dirty="0">
                <a:latin typeface="Arial"/>
                <a:cs typeface="Arial"/>
              </a:rPr>
              <a:t>ю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чением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65" dirty="0">
                <a:latin typeface="Arial"/>
                <a:cs typeface="Arial"/>
              </a:rPr>
              <a:t>р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95" dirty="0">
                <a:latin typeface="Arial"/>
                <a:cs typeface="Arial"/>
              </a:rPr>
              <a:t>дово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до</a:t>
            </a:r>
            <a:r>
              <a:rPr sz="1100" spc="35" dirty="0">
                <a:latin typeface="Arial"/>
                <a:cs typeface="Arial"/>
              </a:rPr>
              <a:t>г</a:t>
            </a:r>
            <a:r>
              <a:rPr sz="1100" spc="95" dirty="0">
                <a:latin typeface="Arial"/>
                <a:cs typeface="Arial"/>
              </a:rPr>
              <a:t>ово</a:t>
            </a:r>
            <a:r>
              <a:rPr sz="1100" spc="90" dirty="0">
                <a:latin typeface="Arial"/>
                <a:cs typeface="Arial"/>
              </a:rPr>
              <a:t>р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пери</a:t>
            </a:r>
            <a:r>
              <a:rPr sz="1100" spc="11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та.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105" dirty="0">
                <a:latin typeface="Arial"/>
                <a:cs typeface="Arial"/>
              </a:rPr>
              <a:t>Пройти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пери</a:t>
            </a:r>
            <a:r>
              <a:rPr sz="1100" spc="11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та</a:t>
            </a:r>
            <a:endParaRPr sz="1100" dirty="0">
              <a:latin typeface="Arial"/>
              <a:cs typeface="Arial"/>
            </a:endParaRPr>
          </a:p>
          <a:p>
            <a:pPr marL="12698" marR="26666">
              <a:lnSpc>
                <a:spcPts val="1270"/>
              </a:lnSpc>
              <a:spcBef>
                <a:spcPts val="25"/>
              </a:spcBef>
            </a:pPr>
            <a:r>
              <a:rPr sz="1100" spc="80" dirty="0">
                <a:latin typeface="Arial"/>
                <a:cs typeface="Arial"/>
              </a:rPr>
              <a:t>профе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сиональное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65" dirty="0">
                <a:latin typeface="Arial"/>
                <a:cs typeface="Arial"/>
              </a:rPr>
              <a:t>б</a:t>
            </a:r>
            <a:r>
              <a:rPr sz="1100" spc="85" dirty="0">
                <a:latin typeface="Arial"/>
                <a:cs typeface="Arial"/>
              </a:rPr>
              <a:t>учение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или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60" dirty="0">
                <a:latin typeface="Arial"/>
                <a:cs typeface="Arial"/>
              </a:rPr>
              <a:t>лучить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доп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л-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ни</a:t>
            </a:r>
            <a:r>
              <a:rPr sz="1100" spc="5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льное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профе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сиональное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об</a:t>
            </a:r>
            <a:r>
              <a:rPr sz="1100" spc="95" dirty="0">
                <a:latin typeface="Arial"/>
                <a:cs typeface="Arial"/>
              </a:rPr>
              <a:t>р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зование,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ли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у</a:t>
            </a:r>
            <a:r>
              <a:rPr sz="1100" spc="85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85" dirty="0">
                <a:latin typeface="Arial"/>
                <a:cs typeface="Arial"/>
              </a:rPr>
              <a:t>занное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об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ель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60" dirty="0">
                <a:latin typeface="Arial"/>
                <a:cs typeface="Arial"/>
              </a:rPr>
              <a:t>тво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тановлено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оциаль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85" dirty="0">
                <a:latin typeface="Arial"/>
                <a:cs typeface="Arial"/>
              </a:rPr>
              <a:t> ным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35" dirty="0">
                <a:latin typeface="Arial"/>
                <a:cs typeface="Arial"/>
              </a:rPr>
              <a:t>ом.</a:t>
            </a:r>
            <a:endParaRPr sz="1100" dirty="0">
              <a:latin typeface="Arial"/>
              <a:cs typeface="Arial"/>
            </a:endParaRPr>
          </a:p>
          <a:p>
            <a:pPr marL="12698" marR="29205">
              <a:lnSpc>
                <a:spcPts val="1260"/>
              </a:lnSpc>
            </a:pPr>
            <a:r>
              <a:rPr sz="1100" spc="105" dirty="0">
                <a:latin typeface="Arial"/>
                <a:cs typeface="Arial"/>
              </a:rPr>
              <a:t>Пройти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пери</a:t>
            </a:r>
            <a:r>
              <a:rPr sz="1100" spc="11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та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100" dirty="0">
                <a:latin typeface="Arial"/>
                <a:cs typeface="Arial"/>
              </a:rPr>
              <a:t>тажиров</a:t>
            </a:r>
            <a:r>
              <a:rPr sz="1100" spc="45" dirty="0">
                <a:latin typeface="Arial"/>
                <a:cs typeface="Arial"/>
              </a:rPr>
              <a:t>к</a:t>
            </a:r>
            <a:r>
              <a:rPr sz="1100" spc="60" dirty="0">
                <a:latin typeface="Arial"/>
                <a:cs typeface="Arial"/>
              </a:rPr>
              <a:t>у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по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55" dirty="0">
                <a:latin typeface="Arial"/>
                <a:cs typeface="Arial"/>
              </a:rPr>
              <a:t>л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100" dirty="0">
                <a:latin typeface="Arial"/>
                <a:cs typeface="Arial"/>
              </a:rPr>
              <a:t>дующим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заключением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65" dirty="0">
                <a:latin typeface="Arial"/>
                <a:cs typeface="Arial"/>
              </a:rPr>
              <a:t>р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дово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до</a:t>
            </a:r>
            <a:r>
              <a:rPr sz="1100" spc="35" dirty="0">
                <a:latin typeface="Arial"/>
                <a:cs typeface="Arial"/>
              </a:rPr>
              <a:t>г</a:t>
            </a:r>
            <a:r>
              <a:rPr sz="1100" spc="95" dirty="0">
                <a:latin typeface="Arial"/>
                <a:cs typeface="Arial"/>
              </a:rPr>
              <a:t>ово</a:t>
            </a:r>
            <a:r>
              <a:rPr sz="1100" spc="90" dirty="0">
                <a:latin typeface="Arial"/>
                <a:cs typeface="Arial"/>
              </a:rPr>
              <a:t>р</a:t>
            </a:r>
            <a:r>
              <a:rPr sz="1100" spc="-25" dirty="0">
                <a:latin typeface="Arial"/>
                <a:cs typeface="Arial"/>
              </a:rPr>
              <a:t>а,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ли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у</a:t>
            </a:r>
            <a:r>
              <a:rPr sz="1100" spc="85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85" dirty="0">
                <a:latin typeface="Arial"/>
                <a:cs typeface="Arial"/>
              </a:rPr>
              <a:t>занное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об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ель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60" dirty="0">
                <a:latin typeface="Arial"/>
                <a:cs typeface="Arial"/>
              </a:rPr>
              <a:t>тво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тановлено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оциальным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35" dirty="0">
                <a:latin typeface="Arial"/>
                <a:cs typeface="Arial"/>
              </a:rPr>
              <a:t>ом.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0001" y="60896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001" y="747001"/>
            <a:ext cx="260997" cy="260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49301" y="792711"/>
            <a:ext cx="20256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lang="ru-RU" sz="1100" b="1" spc="8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80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20003" y="3466453"/>
            <a:ext cx="260997" cy="260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69209" y="3498850"/>
            <a:ext cx="16319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lang="en-US" sz="1100" b="1" spc="-75" dirty="0" smtClean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5148008" y="0"/>
            <a:ext cx="287985" cy="759599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2660806" y="6979523"/>
            <a:ext cx="11493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85" dirty="0">
                <a:solidFill>
                  <a:srgbClr val="253A78"/>
                </a:solidFill>
                <a:latin typeface="Arial"/>
                <a:cs typeface="Arial"/>
              </a:rPr>
              <a:t>9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0"/>
          <p:cNvSpPr txBox="1"/>
          <p:nvPr/>
        </p:nvSpPr>
        <p:spPr>
          <a:xfrm>
            <a:off x="721005" y="52514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18" name="object 10"/>
          <p:cNvSpPr txBox="1"/>
          <p:nvPr/>
        </p:nvSpPr>
        <p:spPr>
          <a:xfrm>
            <a:off x="725674" y="47942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9" name="object 10"/>
          <p:cNvSpPr txBox="1"/>
          <p:nvPr/>
        </p:nvSpPr>
        <p:spPr>
          <a:xfrm>
            <a:off x="725674" y="39560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935899" y="846455"/>
            <a:ext cx="3770629" cy="349059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 marR="479355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дей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в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ам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ах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нео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димы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для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орган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зации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индивид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альной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дпринима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льс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ой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льно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50"/>
              </a:lnSpc>
              <a:spcBef>
                <a:spcPts val="5"/>
              </a:spcBef>
            </a:pPr>
            <a:endParaRPr sz="850" dirty="0"/>
          </a:p>
          <a:p>
            <a:pPr marL="12698" marR="12698">
              <a:lnSpc>
                <a:spcPts val="1260"/>
              </a:lnSpc>
            </a:pPr>
            <a:r>
              <a:rPr sz="1100" spc="85" dirty="0">
                <a:latin typeface="Arial"/>
                <a:cs typeface="Arial"/>
              </a:rPr>
              <a:t>В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20" dirty="0">
                <a:latin typeface="Arial"/>
                <a:cs typeface="Arial"/>
              </a:rPr>
              <a:t>тать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уч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нало</a:t>
            </a:r>
            <a:r>
              <a:rPr sz="1100" spc="25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овом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 err="1">
                <a:latin typeface="Arial"/>
                <a:cs typeface="Arial"/>
              </a:rPr>
              <a:t>органе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lang="ru-RU" sz="1100" spc="55" dirty="0" smtClean="0">
                <a:latin typeface="Arial"/>
                <a:cs typeface="Arial"/>
              </a:rPr>
              <a:t>Пензенской области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 err="1">
                <a:latin typeface="Arial"/>
                <a:cs typeface="Arial"/>
              </a:rPr>
              <a:t>к</a:t>
            </a:r>
            <a:r>
              <a:rPr sz="1100" spc="55" dirty="0" err="1">
                <a:latin typeface="Arial"/>
                <a:cs typeface="Arial"/>
              </a:rPr>
              <a:t>аче</a:t>
            </a:r>
            <a:r>
              <a:rPr sz="1100" spc="40" dirty="0" err="1">
                <a:latin typeface="Arial"/>
                <a:cs typeface="Arial"/>
              </a:rPr>
              <a:t>с</a:t>
            </a:r>
            <a:r>
              <a:rPr sz="1100" spc="50" dirty="0" err="1">
                <a:latin typeface="Arial"/>
                <a:cs typeface="Arial"/>
              </a:rPr>
              <a:t>тве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 err="1" smtClean="0">
                <a:latin typeface="Arial"/>
                <a:cs typeface="Arial"/>
              </a:rPr>
              <a:t>нало</a:t>
            </a:r>
            <a:r>
              <a:rPr sz="1100" spc="25" dirty="0" err="1" smtClean="0">
                <a:latin typeface="Arial"/>
                <a:cs typeface="Arial"/>
              </a:rPr>
              <a:t>г</a:t>
            </a:r>
            <a:r>
              <a:rPr sz="1100" spc="65" dirty="0" err="1" smtClean="0">
                <a:latin typeface="Arial"/>
                <a:cs typeface="Arial"/>
              </a:rPr>
              <a:t>опла</a:t>
            </a:r>
            <a:r>
              <a:rPr sz="1100" spc="25" dirty="0" err="1" smtClean="0">
                <a:latin typeface="Arial"/>
                <a:cs typeface="Arial"/>
              </a:rPr>
              <a:t>т</a:t>
            </a:r>
            <a:r>
              <a:rPr sz="1100" spc="50" dirty="0" err="1" smtClean="0">
                <a:latin typeface="Arial"/>
                <a:cs typeface="Arial"/>
              </a:rPr>
              <a:t>е</a:t>
            </a:r>
            <a:r>
              <a:rPr sz="1100" spc="45" dirty="0" err="1" smtClean="0">
                <a:latin typeface="Arial"/>
                <a:cs typeface="Arial"/>
              </a:rPr>
              <a:t>ль</a:t>
            </a:r>
            <a:r>
              <a:rPr sz="1100" spc="150" dirty="0" err="1" smtClean="0">
                <a:latin typeface="Arial"/>
                <a:cs typeface="Arial"/>
              </a:rPr>
              <a:t>щи</a:t>
            </a:r>
            <a:r>
              <a:rPr sz="1100" spc="80" dirty="0" err="1" smtClean="0">
                <a:latin typeface="Arial"/>
                <a:cs typeface="Arial"/>
              </a:rPr>
              <a:t>к</a:t>
            </a:r>
            <a:r>
              <a:rPr sz="1100" spc="20" dirty="0" err="1" smtClean="0">
                <a:latin typeface="Arial"/>
                <a:cs typeface="Arial"/>
              </a:rPr>
              <a:t>а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налога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профе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сиональный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д. </a:t>
            </a:r>
            <a:endParaRPr lang="ru-RU" sz="1100" dirty="0" smtClean="0">
              <a:latin typeface="Arial"/>
              <a:cs typeface="Arial"/>
            </a:endParaRPr>
          </a:p>
          <a:p>
            <a:pPr marL="12698" marR="12698">
              <a:lnSpc>
                <a:spcPts val="1260"/>
              </a:lnSpc>
            </a:pPr>
            <a:r>
              <a:rPr sz="1100" spc="105" dirty="0" err="1" smtClean="0">
                <a:latin typeface="Arial"/>
                <a:cs typeface="Arial"/>
              </a:rPr>
              <a:t>Приобре</a:t>
            </a:r>
            <a:r>
              <a:rPr sz="1100" spc="75" dirty="0" err="1" smtClean="0">
                <a:latin typeface="Arial"/>
                <a:cs typeface="Arial"/>
              </a:rPr>
              <a:t>сти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пери</a:t>
            </a:r>
            <a:r>
              <a:rPr sz="1100" spc="11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та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основные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ср</a:t>
            </a:r>
            <a:r>
              <a:rPr sz="1100" spc="75" dirty="0">
                <a:latin typeface="Arial"/>
                <a:cs typeface="Arial"/>
              </a:rPr>
              <a:t>ед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10" dirty="0">
                <a:latin typeface="Arial"/>
                <a:cs typeface="Arial"/>
              </a:rPr>
              <a:t>тва,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ма</a:t>
            </a:r>
            <a:r>
              <a:rPr sz="1100" spc="10" dirty="0">
                <a:latin typeface="Arial"/>
                <a:cs typeface="Arial"/>
              </a:rPr>
              <a:t>т</a:t>
            </a:r>
            <a:r>
              <a:rPr sz="1100" spc="85" dirty="0">
                <a:latin typeface="Arial"/>
                <a:cs typeface="Arial"/>
              </a:rPr>
              <a:t>ериальн</a:t>
            </a:r>
            <a:r>
              <a:rPr sz="1100" spc="95" dirty="0">
                <a:latin typeface="Arial"/>
                <a:cs typeface="Arial"/>
              </a:rPr>
              <a:t>о-пр</a:t>
            </a:r>
            <a:r>
              <a:rPr sz="1100" spc="12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и</a:t>
            </a:r>
            <a:r>
              <a:rPr sz="1100" spc="80" dirty="0">
                <a:latin typeface="Arial"/>
                <a:cs typeface="Arial"/>
              </a:rPr>
              <a:t>зв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твенные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запасы,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принять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имуще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твенные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б</a:t>
            </a:r>
            <a:r>
              <a:rPr sz="1100" spc="50" dirty="0">
                <a:latin typeface="Arial"/>
                <a:cs typeface="Arial"/>
              </a:rPr>
              <a:t>я</a:t>
            </a:r>
            <a:r>
              <a:rPr sz="1100" spc="40" dirty="0">
                <a:latin typeface="Arial"/>
                <a:cs typeface="Arial"/>
              </a:rPr>
              <a:t>за</a:t>
            </a:r>
            <a:r>
              <a:rPr sz="1100" spc="1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ель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35" dirty="0">
                <a:latin typeface="Arial"/>
                <a:cs typeface="Arial"/>
              </a:rPr>
              <a:t>тва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(не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б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лее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5" dirty="0">
                <a:latin typeface="Arial"/>
                <a:cs typeface="Arial"/>
              </a:rPr>
              <a:t>15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процен</a:t>
            </a:r>
            <a:r>
              <a:rPr sz="1100" spc="55" dirty="0">
                <a:latin typeface="Arial"/>
                <a:cs typeface="Arial"/>
              </a:rPr>
              <a:t>т</a:t>
            </a:r>
            <a:r>
              <a:rPr sz="1100" spc="80" dirty="0">
                <a:latin typeface="Arial"/>
                <a:cs typeface="Arial"/>
              </a:rPr>
              <a:t>ов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</a:t>
            </a:r>
            <a:r>
              <a:rPr sz="1100" spc="6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знача</a:t>
            </a:r>
            <a:r>
              <a:rPr sz="1100" spc="80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мой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выплаты),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нео</a:t>
            </a:r>
            <a:r>
              <a:rPr sz="1100" spc="65" dirty="0">
                <a:latin typeface="Arial"/>
                <a:cs typeface="Arial"/>
              </a:rPr>
              <a:t>б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димые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для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уще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твления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индивид</a:t>
            </a:r>
            <a:r>
              <a:rPr sz="1100" spc="70" dirty="0">
                <a:latin typeface="Arial"/>
                <a:cs typeface="Arial"/>
              </a:rPr>
              <a:t>у</a:t>
            </a:r>
            <a:r>
              <a:rPr sz="1100" spc="75" dirty="0">
                <a:latin typeface="Arial"/>
                <a:cs typeface="Arial"/>
              </a:rPr>
              <a:t>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едпринима</a:t>
            </a:r>
            <a:r>
              <a:rPr sz="1100" spc="50" dirty="0">
                <a:latin typeface="Arial"/>
                <a:cs typeface="Arial"/>
              </a:rPr>
              <a:t>те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45" dirty="0">
                <a:latin typeface="Arial"/>
                <a:cs typeface="Arial"/>
              </a:rPr>
              <a:t>ль-</a:t>
            </a:r>
            <a:r>
              <a:rPr sz="1100" spc="25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но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ти,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ставить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орган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дтве</a:t>
            </a:r>
            <a:r>
              <a:rPr sz="1100" spc="5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ждающие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до</a:t>
            </a:r>
            <a:r>
              <a:rPr sz="1100" spc="50" dirty="0">
                <a:latin typeface="Arial"/>
                <a:cs typeface="Arial"/>
              </a:rPr>
              <a:t>кументы.</a:t>
            </a:r>
            <a:r>
              <a:rPr sz="1100" spc="25" dirty="0">
                <a:latin typeface="Arial"/>
                <a:cs typeface="Arial"/>
              </a:rPr>
              <a:t> </a:t>
            </a:r>
            <a:r>
              <a:rPr lang="ru-RU" sz="1100" spc="110" dirty="0" smtClean="0">
                <a:latin typeface="Arial"/>
                <a:cs typeface="Arial"/>
              </a:rPr>
              <a:t>Осуществлять деятельность </a:t>
            </a:r>
            <a:r>
              <a:rPr sz="1100" spc="80" dirty="0" smtClean="0">
                <a:latin typeface="Arial"/>
                <a:cs typeface="Arial"/>
              </a:rPr>
              <a:t>в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к</a:t>
            </a:r>
            <a:r>
              <a:rPr sz="1100" spc="55" dirty="0">
                <a:latin typeface="Arial"/>
                <a:cs typeface="Arial"/>
              </a:rPr>
              <a:t>аче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тве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индивид</a:t>
            </a:r>
            <a:r>
              <a:rPr sz="1100" spc="70" dirty="0">
                <a:latin typeface="Arial"/>
                <a:cs typeface="Arial"/>
              </a:rPr>
              <a:t>у</a:t>
            </a:r>
            <a:r>
              <a:rPr sz="1100" spc="75" dirty="0">
                <a:latin typeface="Arial"/>
                <a:cs typeface="Arial"/>
              </a:rPr>
              <a:t>ально</a:t>
            </a:r>
            <a:r>
              <a:rPr sz="1100" spc="2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едпринима</a:t>
            </a:r>
            <a:r>
              <a:rPr sz="1100" spc="50" dirty="0">
                <a:latin typeface="Arial"/>
                <a:cs typeface="Arial"/>
              </a:rPr>
              <a:t>те</a:t>
            </a:r>
            <a:r>
              <a:rPr sz="1100" spc="60" dirty="0">
                <a:latin typeface="Arial"/>
                <a:cs typeface="Arial"/>
              </a:rPr>
              <a:t>ля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или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нало</a:t>
            </a:r>
            <a:r>
              <a:rPr sz="1100" spc="25" dirty="0">
                <a:latin typeface="Arial"/>
                <a:cs typeface="Arial"/>
              </a:rPr>
              <a:t>г</a:t>
            </a:r>
            <a:r>
              <a:rPr sz="1100" spc="65" dirty="0">
                <a:latin typeface="Arial"/>
                <a:cs typeface="Arial"/>
              </a:rPr>
              <a:t>опла</a:t>
            </a:r>
            <a:r>
              <a:rPr sz="1100" spc="2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105" dirty="0">
                <a:latin typeface="Arial"/>
                <a:cs typeface="Arial"/>
              </a:rPr>
              <a:t>льщи</a:t>
            </a:r>
            <a:r>
              <a:rPr sz="1100" spc="60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налога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профе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си</a:t>
            </a:r>
            <a:r>
              <a:rPr sz="1100" spc="10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80" dirty="0" err="1">
                <a:latin typeface="Arial"/>
                <a:cs typeface="Arial"/>
              </a:rPr>
              <a:t>нальный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 err="1" smtClean="0">
                <a:latin typeface="Arial"/>
                <a:cs typeface="Arial"/>
              </a:rPr>
              <a:t>д</a:t>
            </a:r>
            <a:r>
              <a:rPr sz="1100" spc="45" dirty="0" err="1" smtClean="0">
                <a:latin typeface="Arial"/>
                <a:cs typeface="Arial"/>
              </a:rPr>
              <a:t>о</a:t>
            </a:r>
            <a:r>
              <a:rPr sz="1100" dirty="0" err="1" smtClean="0">
                <a:latin typeface="Arial"/>
                <a:cs typeface="Arial"/>
              </a:rPr>
              <a:t>х</a:t>
            </a:r>
            <a:r>
              <a:rPr sz="1100" spc="80" dirty="0" err="1" smtClean="0">
                <a:latin typeface="Arial"/>
                <a:cs typeface="Arial"/>
              </a:rPr>
              <a:t>о</a:t>
            </a:r>
            <a:r>
              <a:rPr sz="1100" dirty="0" err="1" smtClean="0">
                <a:latin typeface="Arial"/>
                <a:cs typeface="Arial"/>
              </a:rPr>
              <a:t>д</a:t>
            </a:r>
            <a:r>
              <a:rPr lang="ru-RU" sz="1100" dirty="0" smtClean="0">
                <a:latin typeface="Arial"/>
                <a:cs typeface="Arial"/>
              </a:rPr>
              <a:t> в период действия социального контракта и в течение 12 месяцев после его завершения.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299" y="1569720"/>
            <a:ext cx="112395" cy="78613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  <a:p>
            <a:pPr>
              <a:lnSpc>
                <a:spcPts val="500"/>
              </a:lnSpc>
              <a:spcBef>
                <a:spcPts val="14"/>
              </a:spcBef>
            </a:pPr>
            <a:endParaRPr sz="500" dirty="0"/>
          </a:p>
          <a:p>
            <a:pPr>
              <a:lnSpc>
                <a:spcPts val="1000"/>
              </a:lnSpc>
            </a:pPr>
            <a:endParaRPr sz="1000" dirty="0"/>
          </a:p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15555" y="342328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720001" y="908050"/>
            <a:ext cx="260997" cy="26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55376" y="955040"/>
            <a:ext cx="19050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3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en-US" sz="1100" b="1" spc="35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287997" cy="7595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736600" y="4923329"/>
            <a:ext cx="2438400" cy="16235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Форма бизнес-плана на организацию индивидуальной предпринимательской деятельности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lang="ru-RU" sz="800" b="1" dirty="0" smtClean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01625" algn="l"/>
              </a:tabLst>
            </a:pPr>
            <a:r>
              <a:rPr lang="ru-RU" sz="1050" dirty="0" smtClean="0"/>
              <a:t>https://trud.pnzreg.ru/sotsialnaya-podderzhka-grazhdan/sotsialnyy-kontrakt/formy-dokumentov/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6" name="AutoShape 2" descr="http://qrcoder.ru/code/?https%3A%2F%2Ftrud.pnzreg.ru%2F%25D0%25A1%25D0%25BE%25D1%2586%2520%25D0%25BE%25D0%25B1%25D1%2581%25D0%25BB%25D1%2583%25D0%25B6%25D0%25B8%25D0%25B2%25D0%25B0%25D0%25BD%25D0%25B8%25D0%25B5%2F%25D0%25A1%25D0%25BE%25D1%2586.%2520%25D0%25BA%25D0%25BE%25D0%25BD%25D1%2582%25D1%2580%25D0%25B0%25D0%25BA%25D1%2582%2F2021%2F%25D0%25A4%25D0%25BE%25D1%2580%25D0%25BC%25D0%25B0%2520%25D0%25B1%25D0%25B8%25D0%25B7%25D0%25BD%25D0%25B5%25D1%2581-%25D0%25BF%25D0%25BB%25D0%25B0%25D0%25BD%25D0%25B0%2520%25D0%25BD%25D0%25B0%2520%25D0%25BE%25D1%2580%25D0%25B3%25D0%25B0%25D0%25BD%25D0%25B8%25D0%25B7%25D0%25B0%25D1%2586%25D0%25B8%25D1%258E%2520%25D0%25B8%25D0%25BD%25D0%25B4%25D0%25B8%25D0%25B2%25D0%25B8%25D0%25B4%25D1%2583%25D0%25B0%25D0%25BB%25D1%258C%25D0%25BD%25D0%25BE%25D0%25B9%2520%25D0%25BF%25D1%2580%25D0%25B5%25D0%25B4%25D0%25BF%25D1%2580%25D0%25B8%25D0%25BD%25D0%25B8%25D0%25BC%25D0%25B0%25D1%2582%25D0%25B5%25D0%25BB%25D1%258C%25D1%2581%25D0%25BA%25D0%25BE%25D0%25B9%2520%25D0%25B4%25D0%25B5%25D1%258F%25D1%2582%25D0%25B5%25D0%25BB%25D1%258C%25D0%25BD%25D0%25BE%25D1%2581%25D1%2582%25D0%25B8.docx&amp;4&amp;0"/>
          <p:cNvSpPr>
            <a:spLocks noChangeAspect="1" noChangeArrowheads="1"/>
          </p:cNvSpPr>
          <p:nvPr/>
        </p:nvSpPr>
        <p:spPr bwMode="auto">
          <a:xfrm>
            <a:off x="155575" y="-1257300"/>
            <a:ext cx="2628900" cy="26289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51200" y="4794250"/>
            <a:ext cx="167640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5004409"/>
            <a:ext cx="108000" cy="248358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5004409"/>
            <a:ext cx="108000" cy="248358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24072" y="2803851"/>
            <a:ext cx="811923" cy="282542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092883" y="0"/>
            <a:ext cx="3343109" cy="61697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161370" y="1162490"/>
            <a:ext cx="1274622" cy="304067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935899" y="727208"/>
            <a:ext cx="3792854" cy="31692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 marR="692050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дей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в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ам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ах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нео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димы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для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в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дения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лично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обно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зяй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00"/>
              </a:lnSpc>
              <a:spcBef>
                <a:spcPts val="47"/>
              </a:spcBef>
            </a:pPr>
            <a:endParaRPr sz="800" dirty="0"/>
          </a:p>
          <a:p>
            <a:pPr marL="12698" marR="72380">
              <a:lnSpc>
                <a:spcPts val="1270"/>
              </a:lnSpc>
            </a:pPr>
            <a:r>
              <a:rPr sz="1100" spc="85" dirty="0">
                <a:latin typeface="Arial"/>
                <a:cs typeface="Arial"/>
              </a:rPr>
              <a:t>В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20" dirty="0">
                <a:latin typeface="Arial"/>
                <a:cs typeface="Arial"/>
              </a:rPr>
              <a:t>тать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уч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нало</a:t>
            </a:r>
            <a:r>
              <a:rPr sz="1100" spc="25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овом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 err="1">
                <a:latin typeface="Arial"/>
                <a:cs typeface="Arial"/>
              </a:rPr>
              <a:t>органе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lang="ru-RU" sz="1100" spc="55" dirty="0" smtClean="0">
                <a:latin typeface="Arial"/>
                <a:cs typeface="Arial"/>
              </a:rPr>
              <a:t>Пензенской области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к</a:t>
            </a:r>
            <a:r>
              <a:rPr sz="1100" spc="55" dirty="0">
                <a:latin typeface="Arial"/>
                <a:cs typeface="Arial"/>
              </a:rPr>
              <a:t>аче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тве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нало</a:t>
            </a:r>
            <a:r>
              <a:rPr sz="1100" spc="25" dirty="0">
                <a:latin typeface="Arial"/>
                <a:cs typeface="Arial"/>
              </a:rPr>
              <a:t>г</a:t>
            </a:r>
            <a:r>
              <a:rPr sz="1100" spc="65" dirty="0">
                <a:latin typeface="Arial"/>
                <a:cs typeface="Arial"/>
              </a:rPr>
              <a:t>опла</a:t>
            </a:r>
            <a:r>
              <a:rPr sz="1100" spc="2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5" dirty="0">
                <a:latin typeface="Arial"/>
                <a:cs typeface="Arial"/>
              </a:rPr>
              <a:t>льщи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налога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профе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сиональный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д. </a:t>
            </a:r>
            <a:endParaRPr lang="ru-RU" sz="1100" dirty="0" smtClean="0">
              <a:latin typeface="Arial"/>
              <a:cs typeface="Arial"/>
            </a:endParaRPr>
          </a:p>
          <a:p>
            <a:pPr marL="12698" marR="72380">
              <a:lnSpc>
                <a:spcPts val="1270"/>
              </a:lnSpc>
            </a:pPr>
            <a:r>
              <a:rPr sz="1100" spc="105" dirty="0" err="1" smtClean="0">
                <a:latin typeface="Arial"/>
                <a:cs typeface="Arial"/>
              </a:rPr>
              <a:t>Приобре</a:t>
            </a:r>
            <a:r>
              <a:rPr sz="1100" spc="75" dirty="0" err="1" smtClean="0">
                <a:latin typeface="Arial"/>
                <a:cs typeface="Arial"/>
              </a:rPr>
              <a:t>сти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пери</a:t>
            </a:r>
            <a:r>
              <a:rPr sz="1100" spc="11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та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нео</a:t>
            </a:r>
            <a:r>
              <a:rPr sz="1100" spc="65" dirty="0">
                <a:latin typeface="Arial"/>
                <a:cs typeface="Arial"/>
              </a:rPr>
              <a:t>б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димые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для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лично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110" dirty="0">
                <a:latin typeface="Arial"/>
                <a:cs typeface="Arial"/>
              </a:rPr>
              <a:t>обно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35" dirty="0">
                <a:latin typeface="Arial"/>
                <a:cs typeface="Arial"/>
              </a:rPr>
              <a:t>тва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овары,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так</a:t>
            </a:r>
            <a:r>
              <a:rPr sz="1100" spc="90" dirty="0">
                <a:latin typeface="Arial"/>
                <a:cs typeface="Arial"/>
              </a:rPr>
              <a:t>ж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4" dirty="0">
                <a:latin typeface="Arial"/>
                <a:cs typeface="Arial"/>
              </a:rPr>
              <a:t>о</a:t>
            </a:r>
            <a:r>
              <a:rPr sz="1100" spc="105" dirty="0">
                <a:latin typeface="Arial"/>
                <a:cs typeface="Arial"/>
              </a:rPr>
              <a:t>дукци</a:t>
            </a:r>
            <a:r>
              <a:rPr sz="1100" spc="125" dirty="0">
                <a:latin typeface="Arial"/>
                <a:cs typeface="Arial"/>
              </a:rPr>
              <a:t>ю</a:t>
            </a:r>
            <a:r>
              <a:rPr sz="1100" spc="-75" dirty="0">
                <a:latin typeface="Arial"/>
                <a:cs typeface="Arial"/>
              </a:rPr>
              <a:t>, 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тносимую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50" dirty="0">
                <a:latin typeface="Arial"/>
                <a:cs typeface="Arial"/>
              </a:rPr>
              <a:t>к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4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дукции,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тве</a:t>
            </a:r>
            <a:r>
              <a:rPr sz="1100" spc="50" dirty="0">
                <a:latin typeface="Arial"/>
                <a:cs typeface="Arial"/>
              </a:rPr>
              <a:t>р</a:t>
            </a:r>
            <a:r>
              <a:rPr sz="1100" spc="100" dirty="0">
                <a:latin typeface="Arial"/>
                <a:cs typeface="Arial"/>
              </a:rPr>
              <a:t>жденную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становлением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П</a:t>
            </a:r>
            <a:r>
              <a:rPr sz="1100" spc="10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ави</a:t>
            </a:r>
            <a:r>
              <a:rPr sz="1100" spc="2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ель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35" dirty="0">
                <a:latin typeface="Arial"/>
                <a:cs typeface="Arial"/>
              </a:rPr>
              <a:t>тва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25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114" dirty="0">
                <a:latin typeface="Arial"/>
                <a:cs typeface="Arial"/>
              </a:rPr>
              <a:t>сийс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Ф</a:t>
            </a:r>
            <a:r>
              <a:rPr sz="1100" spc="8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де</a:t>
            </a:r>
            <a:r>
              <a:rPr sz="1100" spc="85" dirty="0">
                <a:latin typeface="Arial"/>
                <a:cs typeface="Arial"/>
              </a:rPr>
              <a:t>р</a:t>
            </a:r>
            <a:r>
              <a:rPr sz="1100" spc="105" dirty="0">
                <a:latin typeface="Arial"/>
                <a:cs typeface="Arial"/>
              </a:rPr>
              <a:t>ации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25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и</a:t>
            </a:r>
            <a:r>
              <a:rPr sz="1100" spc="140" dirty="0">
                <a:latin typeface="Arial"/>
                <a:cs typeface="Arial"/>
              </a:rPr>
              <a:t>ю</a:t>
            </a:r>
            <a:r>
              <a:rPr sz="1100" spc="60" dirty="0">
                <a:latin typeface="Arial"/>
                <a:cs typeface="Arial"/>
              </a:rPr>
              <a:t>ля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2</a:t>
            </a:r>
            <a:r>
              <a:rPr sz="1100" spc="90" dirty="0">
                <a:latin typeface="Arial"/>
                <a:cs typeface="Arial"/>
              </a:rPr>
              <a:t>006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г</a:t>
            </a:r>
            <a:r>
              <a:rPr sz="1100" spc="-75" dirty="0">
                <a:latin typeface="Arial"/>
                <a:cs typeface="Arial"/>
              </a:rPr>
              <a:t>.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№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4</a:t>
            </a:r>
            <a:r>
              <a:rPr sz="1100" spc="45" dirty="0">
                <a:latin typeface="Arial"/>
                <a:cs typeface="Arial"/>
              </a:rPr>
              <a:t>58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25" dirty="0">
                <a:latin typeface="Arial"/>
                <a:cs typeface="Arial"/>
              </a:rPr>
              <a:t>«Об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65" dirty="0">
                <a:latin typeface="Arial"/>
                <a:cs typeface="Arial"/>
              </a:rPr>
              <a:t>тне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114" dirty="0">
                <a:latin typeface="Arial"/>
                <a:cs typeface="Arial"/>
              </a:rPr>
              <a:t>ении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видов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4" dirty="0">
                <a:latin typeface="Arial"/>
                <a:cs typeface="Arial"/>
              </a:rPr>
              <a:t>о</a:t>
            </a:r>
            <a:r>
              <a:rPr sz="1100" spc="110" dirty="0">
                <a:latin typeface="Arial"/>
                <a:cs typeface="Arial"/>
              </a:rPr>
              <a:t>дукции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50" dirty="0">
                <a:latin typeface="Arial"/>
                <a:cs typeface="Arial"/>
              </a:rPr>
              <a:t>к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зяй</a:t>
            </a:r>
            <a:r>
              <a:rPr sz="1100" spc="50" dirty="0">
                <a:latin typeface="Arial"/>
                <a:cs typeface="Arial"/>
              </a:rPr>
              <a:t>-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  <a:spcBef>
                <a:spcPts val="25"/>
              </a:spcBef>
            </a:pP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4" dirty="0">
                <a:latin typeface="Arial"/>
                <a:cs typeface="Arial"/>
              </a:rPr>
              <a:t>о</a:t>
            </a:r>
            <a:r>
              <a:rPr sz="1100" spc="110" dirty="0">
                <a:latin typeface="Arial"/>
                <a:cs typeface="Arial"/>
              </a:rPr>
              <a:t>дукции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150" dirty="0">
                <a:latin typeface="Arial"/>
                <a:cs typeface="Arial"/>
              </a:rPr>
              <a:t>к</a:t>
            </a:r>
            <a:r>
              <a:rPr sz="1100" spc="-25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4" dirty="0">
                <a:latin typeface="Arial"/>
                <a:cs typeface="Arial"/>
              </a:rPr>
              <a:t>о</a:t>
            </a:r>
            <a:r>
              <a:rPr sz="1100" spc="110" dirty="0">
                <a:latin typeface="Arial"/>
                <a:cs typeface="Arial"/>
              </a:rPr>
              <a:t>дукции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первичной</a:t>
            </a:r>
            <a:r>
              <a:rPr sz="1100" spc="-3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п</a:t>
            </a:r>
            <a:r>
              <a:rPr sz="1100" spc="110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ре</a:t>
            </a:r>
            <a:r>
              <a:rPr sz="1100" spc="110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аб</a:t>
            </a:r>
            <a:r>
              <a:rPr sz="1100" spc="40" dirty="0">
                <a:latin typeface="Arial"/>
                <a:cs typeface="Arial"/>
              </a:rPr>
              <a:t>о</a:t>
            </a:r>
            <a:r>
              <a:rPr sz="1100" spc="55" dirty="0">
                <a:latin typeface="Arial"/>
                <a:cs typeface="Arial"/>
              </a:rPr>
              <a:t>тки,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про</a:t>
            </a:r>
            <a:r>
              <a:rPr sz="1100" spc="110" dirty="0">
                <a:latin typeface="Arial"/>
                <a:cs typeface="Arial"/>
              </a:rPr>
              <a:t>и</a:t>
            </a:r>
            <a:r>
              <a:rPr sz="1100" spc="70" dirty="0">
                <a:latin typeface="Arial"/>
                <a:cs typeface="Arial"/>
              </a:rPr>
              <a:t>зв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100" dirty="0">
                <a:latin typeface="Arial"/>
                <a:cs typeface="Arial"/>
              </a:rPr>
              <a:t>денной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и</a:t>
            </a:r>
            <a:r>
              <a:rPr sz="1100" spc="80" dirty="0">
                <a:latin typeface="Arial"/>
                <a:cs typeface="Arial"/>
              </a:rPr>
              <a:t>з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твен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но</a:t>
            </a:r>
            <a:r>
              <a:rPr sz="1100" spc="5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сыр</a:t>
            </a:r>
            <a:r>
              <a:rPr sz="1100" spc="25" dirty="0">
                <a:latin typeface="Arial"/>
                <a:cs typeface="Arial"/>
              </a:rPr>
              <a:t>ь</a:t>
            </a:r>
            <a:r>
              <a:rPr sz="1100" spc="65" dirty="0">
                <a:latin typeface="Arial"/>
                <a:cs typeface="Arial"/>
              </a:rPr>
              <a:t>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об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про</a:t>
            </a:r>
            <a:r>
              <a:rPr sz="1100" spc="110" dirty="0">
                <a:latin typeface="Arial"/>
                <a:cs typeface="Arial"/>
              </a:rPr>
              <a:t>и</a:t>
            </a:r>
            <a:r>
              <a:rPr sz="1100" spc="80" dirty="0">
                <a:latin typeface="Arial"/>
                <a:cs typeface="Arial"/>
              </a:rPr>
              <a:t>зв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5" dirty="0">
                <a:latin typeface="Arial"/>
                <a:cs typeface="Arial"/>
              </a:rPr>
              <a:t>тва</a:t>
            </a:r>
            <a:r>
              <a:rPr sz="1100" spc="-5" dirty="0">
                <a:latin typeface="Arial"/>
                <a:cs typeface="Arial"/>
              </a:rPr>
              <a:t>»</a:t>
            </a:r>
            <a:r>
              <a:rPr sz="1100" spc="-75" dirty="0">
                <a:latin typeface="Arial"/>
                <a:cs typeface="Arial"/>
              </a:rPr>
              <a:t>.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уще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45" dirty="0">
                <a:latin typeface="Arial"/>
                <a:cs typeface="Arial"/>
              </a:rPr>
              <a:t>твлять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р</a:t>
            </a:r>
            <a:r>
              <a:rPr sz="1100" spc="8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ал</a:t>
            </a:r>
            <a:r>
              <a:rPr sz="1100" spc="55" dirty="0">
                <a:latin typeface="Arial"/>
                <a:cs typeface="Arial"/>
              </a:rPr>
              <a:t>и</a:t>
            </a:r>
            <a:r>
              <a:rPr sz="1100" spc="95" dirty="0">
                <a:latin typeface="Arial"/>
                <a:cs typeface="Arial"/>
              </a:rPr>
              <a:t>зацию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4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дукции,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про</a:t>
            </a:r>
            <a:r>
              <a:rPr sz="1100" spc="110" dirty="0">
                <a:latin typeface="Arial"/>
                <a:cs typeface="Arial"/>
              </a:rPr>
              <a:t>и</a:t>
            </a:r>
            <a:r>
              <a:rPr sz="1100" spc="70" dirty="0">
                <a:latin typeface="Arial"/>
                <a:cs typeface="Arial"/>
              </a:rPr>
              <a:t>зв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100" dirty="0">
                <a:latin typeface="Arial"/>
                <a:cs typeface="Arial"/>
              </a:rPr>
              <a:t>денной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перер</a:t>
            </a:r>
            <a:r>
              <a:rPr sz="1100" spc="65" dirty="0">
                <a:latin typeface="Arial"/>
                <a:cs typeface="Arial"/>
              </a:rPr>
              <a:t>аб</a:t>
            </a:r>
            <a:r>
              <a:rPr sz="1100" spc="40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танной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135" dirty="0">
                <a:latin typeface="Arial"/>
                <a:cs typeface="Arial"/>
              </a:rPr>
              <a:t>при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110" dirty="0">
                <a:latin typeface="Arial"/>
                <a:cs typeface="Arial"/>
              </a:rPr>
              <a:t>дении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лично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110" dirty="0">
                <a:latin typeface="Arial"/>
                <a:cs typeface="Arial"/>
              </a:rPr>
              <a:t>обно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10" dirty="0">
                <a:latin typeface="Arial"/>
                <a:cs typeface="Arial"/>
              </a:rPr>
              <a:t>тва.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92964" y="3531807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5901" y="4228241"/>
            <a:ext cx="3753485" cy="23666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4125" marR="433641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дей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в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ам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ах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нео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димы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для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пре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од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ления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дной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ж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зненной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си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аци</a:t>
            </a:r>
            <a:r>
              <a:rPr sz="1100" b="1" spc="114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00"/>
              </a:lnSpc>
              <a:spcBef>
                <a:spcPts val="47"/>
              </a:spcBef>
            </a:pPr>
            <a:endParaRPr sz="800" dirty="0"/>
          </a:p>
          <a:p>
            <a:pPr marL="12698" marR="46984">
              <a:lnSpc>
                <a:spcPts val="1270"/>
              </a:lnSpc>
            </a:pP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8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дпринять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вып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100" dirty="0">
                <a:latin typeface="Arial"/>
                <a:cs typeface="Arial"/>
              </a:rPr>
              <a:t>лнению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меропри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ятий,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90" dirty="0">
                <a:latin typeface="Arial"/>
                <a:cs typeface="Arial"/>
              </a:rPr>
              <a:t>см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75" dirty="0">
                <a:latin typeface="Arial"/>
                <a:cs typeface="Arial"/>
              </a:rPr>
              <a:t>тренных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 err="1">
                <a:latin typeface="Arial"/>
                <a:cs typeface="Arial"/>
              </a:rPr>
              <a:t>с</a:t>
            </a:r>
            <a:r>
              <a:rPr sz="1100" spc="80" dirty="0" err="1">
                <a:latin typeface="Arial"/>
                <a:cs typeface="Arial"/>
              </a:rPr>
              <a:t>оциальным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 err="1" smtClean="0">
                <a:latin typeface="Arial"/>
                <a:cs typeface="Arial"/>
              </a:rPr>
              <a:t>к</a:t>
            </a:r>
            <a:r>
              <a:rPr sz="1100" spc="90" dirty="0" err="1" smtClean="0">
                <a:latin typeface="Arial"/>
                <a:cs typeface="Arial"/>
              </a:rPr>
              <a:t>онтр</a:t>
            </a:r>
            <a:r>
              <a:rPr sz="1100" spc="100" dirty="0" err="1" smtClean="0">
                <a:latin typeface="Arial"/>
                <a:cs typeface="Arial"/>
              </a:rPr>
              <a:t>а</a:t>
            </a:r>
            <a:r>
              <a:rPr sz="1100" spc="65" dirty="0" err="1" smtClean="0">
                <a:latin typeface="Arial"/>
                <a:cs typeface="Arial"/>
              </a:rPr>
              <a:t>к</a:t>
            </a:r>
            <a:r>
              <a:rPr sz="1100" spc="-15" dirty="0" err="1" smtClean="0">
                <a:latin typeface="Arial"/>
                <a:cs typeface="Arial"/>
              </a:rPr>
              <a:t>т</a:t>
            </a:r>
            <a:r>
              <a:rPr sz="1100" spc="35" dirty="0" err="1" smtClean="0">
                <a:latin typeface="Arial"/>
                <a:cs typeface="Arial"/>
              </a:rPr>
              <a:t>ом</a:t>
            </a:r>
            <a:r>
              <a:rPr lang="ru-RU" sz="1100" spc="35" dirty="0" smtClean="0">
                <a:latin typeface="Arial"/>
                <a:cs typeface="Arial"/>
              </a:rPr>
              <a:t>.</a:t>
            </a:r>
            <a:endParaRPr lang="ru-RU" sz="1100" spc="35" dirty="0">
              <a:latin typeface="Arial"/>
              <a:cs typeface="Arial"/>
            </a:endParaRPr>
          </a:p>
          <a:p>
            <a:pPr marL="12698" marR="46984">
              <a:lnSpc>
                <a:spcPts val="1270"/>
              </a:lnSpc>
            </a:pPr>
            <a:r>
              <a:rPr sz="1100" spc="-10" dirty="0" smtClean="0">
                <a:latin typeface="Arial"/>
                <a:cs typeface="Arial"/>
              </a:rPr>
              <a:t>С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ц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лью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65" dirty="0">
                <a:latin typeface="Arial"/>
                <a:cs typeface="Arial"/>
              </a:rPr>
              <a:t>довл</a:t>
            </a:r>
            <a:r>
              <a:rPr sz="1100" spc="35" dirty="0">
                <a:latin typeface="Arial"/>
                <a:cs typeface="Arial"/>
              </a:rPr>
              <a:t>е</a:t>
            </a:r>
            <a:r>
              <a:rPr sz="1100" spc="85" dirty="0">
                <a:latin typeface="Arial"/>
                <a:cs typeface="Arial"/>
              </a:rPr>
              <a:t>творения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120" dirty="0">
                <a:latin typeface="Arial"/>
                <a:cs typeface="Arial"/>
              </a:rPr>
              <a:t>е</a:t>
            </a:r>
            <a:r>
              <a:rPr sz="1100" spc="60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ущих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80" dirty="0">
                <a:latin typeface="Arial"/>
                <a:cs typeface="Arial"/>
              </a:rPr>
              <a:t>требно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100" dirty="0">
                <a:latin typeface="Arial"/>
                <a:cs typeface="Arial"/>
              </a:rPr>
              <a:t>ей</a:t>
            </a:r>
            <a:r>
              <a:rPr sz="1100" spc="5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приобре</a:t>
            </a:r>
            <a:r>
              <a:rPr sz="1100" spc="8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80" dirty="0">
                <a:latin typeface="Arial"/>
                <a:cs typeface="Arial"/>
              </a:rPr>
              <a:t>овары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первой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нео</a:t>
            </a:r>
            <a:r>
              <a:rPr sz="1100" spc="65" dirty="0">
                <a:latin typeface="Arial"/>
                <a:cs typeface="Arial"/>
              </a:rPr>
              <a:t>б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димо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ти,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жд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-75" dirty="0">
                <a:latin typeface="Arial"/>
                <a:cs typeface="Arial"/>
              </a:rPr>
              <a:t>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65" dirty="0">
                <a:latin typeface="Arial"/>
                <a:cs typeface="Arial"/>
              </a:rPr>
              <a:t>б</a:t>
            </a:r>
            <a:r>
              <a:rPr sz="1100" spc="60" dirty="0">
                <a:latin typeface="Arial"/>
                <a:cs typeface="Arial"/>
              </a:rPr>
              <a:t>ув</a:t>
            </a:r>
            <a:r>
              <a:rPr sz="1100" spc="50" dirty="0">
                <a:latin typeface="Arial"/>
                <a:cs typeface="Arial"/>
              </a:rPr>
              <a:t>ь</a:t>
            </a:r>
            <a:r>
              <a:rPr sz="1100" spc="-75" dirty="0">
                <a:latin typeface="Arial"/>
                <a:cs typeface="Arial"/>
              </a:rPr>
              <a:t>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ле</a:t>
            </a:r>
            <a:r>
              <a:rPr sz="1100" spc="60" dirty="0">
                <a:latin typeface="Arial"/>
                <a:cs typeface="Arial"/>
              </a:rPr>
              <a:t>к</a:t>
            </a:r>
            <a:r>
              <a:rPr sz="1100" spc="75" dirty="0">
                <a:latin typeface="Arial"/>
                <a:cs typeface="Arial"/>
              </a:rPr>
              <a:t>ар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твенные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препар</a:t>
            </a:r>
            <a:r>
              <a:rPr sz="1100" spc="10" dirty="0">
                <a:latin typeface="Arial"/>
                <a:cs typeface="Arial"/>
              </a:rPr>
              <a:t>аты,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80" dirty="0">
                <a:latin typeface="Arial"/>
                <a:cs typeface="Arial"/>
              </a:rPr>
              <a:t>овары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для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лично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110" dirty="0">
                <a:latin typeface="Arial"/>
                <a:cs typeface="Arial"/>
              </a:rPr>
              <a:t>обно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10" dirty="0">
                <a:latin typeface="Arial"/>
                <a:cs typeface="Arial"/>
              </a:rPr>
              <a:t>тва,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пройти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60" dirty="0">
                <a:latin typeface="Arial"/>
                <a:cs typeface="Arial"/>
              </a:rPr>
              <a:t>лечение,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профила</a:t>
            </a:r>
            <a:r>
              <a:rPr sz="1100" spc="5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тический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м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114" dirty="0">
                <a:latin typeface="Arial"/>
                <a:cs typeface="Arial"/>
              </a:rPr>
              <a:t>дицинский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осм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75" dirty="0">
                <a:latin typeface="Arial"/>
                <a:cs typeface="Arial"/>
              </a:rPr>
              <a:t>тр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  <a:spcBef>
                <a:spcPts val="30"/>
              </a:spcBef>
            </a:pP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ц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45" dirty="0">
                <a:latin typeface="Arial"/>
                <a:cs typeface="Arial"/>
              </a:rPr>
              <a:t>лях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тим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95" dirty="0">
                <a:latin typeface="Arial"/>
                <a:cs typeface="Arial"/>
              </a:rPr>
              <a:t>лирования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здорово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об</a:t>
            </a:r>
            <a:r>
              <a:rPr sz="1100" spc="95" dirty="0">
                <a:latin typeface="Arial"/>
                <a:cs typeface="Arial"/>
              </a:rPr>
              <a:t>р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за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65" dirty="0">
                <a:latin typeface="Arial"/>
                <a:cs typeface="Arial"/>
              </a:rPr>
              <a:t>ж</a:t>
            </a:r>
            <a:r>
              <a:rPr sz="1100" spc="125" dirty="0">
                <a:latin typeface="Arial"/>
                <a:cs typeface="Arial"/>
              </a:rPr>
              <a:t>и</a:t>
            </a:r>
            <a:r>
              <a:rPr sz="1100" spc="70" dirty="0">
                <a:latin typeface="Arial"/>
                <a:cs typeface="Arial"/>
              </a:rPr>
              <a:t>зни,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так</a:t>
            </a:r>
            <a:r>
              <a:rPr sz="1100" spc="90" dirty="0">
                <a:latin typeface="Arial"/>
                <a:cs typeface="Arial"/>
              </a:rPr>
              <a:t>ж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приобре</a:t>
            </a:r>
            <a:r>
              <a:rPr sz="1100" spc="8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80" dirty="0">
                <a:latin typeface="Arial"/>
                <a:cs typeface="Arial"/>
              </a:rPr>
              <a:t>овары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для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обесп</a:t>
            </a:r>
            <a:r>
              <a:rPr sz="1100" spc="95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чения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80" dirty="0">
                <a:latin typeface="Arial"/>
                <a:cs typeface="Arial"/>
              </a:rPr>
              <a:t>требно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емьи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85" dirty="0">
                <a:latin typeface="Arial"/>
                <a:cs typeface="Arial"/>
              </a:rPr>
              <a:t>ажданина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80" dirty="0">
                <a:latin typeface="Arial"/>
                <a:cs typeface="Arial"/>
              </a:rPr>
              <a:t>овар</a:t>
            </a:r>
            <a:r>
              <a:rPr sz="1100" spc="25" dirty="0">
                <a:latin typeface="Arial"/>
                <a:cs typeface="Arial"/>
              </a:rPr>
              <a:t>ах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55" dirty="0">
                <a:latin typeface="Arial"/>
                <a:cs typeface="Arial"/>
              </a:rPr>
              <a:t>лугах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дош</a:t>
            </a:r>
            <a:r>
              <a:rPr sz="1100" spc="55" dirty="0">
                <a:latin typeface="Arial"/>
                <a:cs typeface="Arial"/>
              </a:rPr>
              <a:t>к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85" dirty="0">
                <a:latin typeface="Arial"/>
                <a:cs typeface="Arial"/>
              </a:rPr>
              <a:t>ш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об</a:t>
            </a:r>
            <a:r>
              <a:rPr sz="1100" spc="95" dirty="0">
                <a:latin typeface="Arial"/>
                <a:cs typeface="Arial"/>
              </a:rPr>
              <a:t>р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зования.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0001" y="747001"/>
            <a:ext cx="260997" cy="260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755238" y="792711"/>
            <a:ext cx="19113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3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en-US" sz="1100" b="1" spc="3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20003" y="4257003"/>
            <a:ext cx="260997" cy="26099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49162" y="4302710"/>
            <a:ext cx="20129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7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en-US" sz="1100" b="1" spc="7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148008" y="0"/>
            <a:ext cx="287985" cy="759599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-75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13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18" name="object 9"/>
          <p:cNvSpPr txBox="1"/>
          <p:nvPr/>
        </p:nvSpPr>
        <p:spPr>
          <a:xfrm>
            <a:off x="687205" y="189661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9" name="object 9"/>
          <p:cNvSpPr txBox="1"/>
          <p:nvPr/>
        </p:nvSpPr>
        <p:spPr>
          <a:xfrm>
            <a:off x="687205" y="1425987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0" name="object 9"/>
          <p:cNvSpPr txBox="1"/>
          <p:nvPr/>
        </p:nvSpPr>
        <p:spPr>
          <a:xfrm>
            <a:off x="713002" y="52514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 smtClean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1" name="object 9"/>
          <p:cNvSpPr txBox="1"/>
          <p:nvPr/>
        </p:nvSpPr>
        <p:spPr>
          <a:xfrm>
            <a:off x="714893" y="487851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 smtClean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35899" y="715524"/>
            <a:ext cx="3788410" cy="339292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/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овы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о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занно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сти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ражданина,</a:t>
            </a:r>
            <a:endParaRPr sz="1100" dirty="0">
              <a:latin typeface="Hypatia Sans Pro Black"/>
              <a:cs typeface="Hypatia Sans Pro Black"/>
            </a:endParaRPr>
          </a:p>
          <a:p>
            <a:pPr marL="143490">
              <a:lnSpc>
                <a:spcPts val="1265"/>
              </a:lnSpc>
            </a:pPr>
            <a:r>
              <a:rPr sz="1100" b="1" spc="1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орым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заключен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оциальный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50"/>
              </a:lnSpc>
              <a:spcBef>
                <a:spcPts val="29"/>
              </a:spcBef>
            </a:pPr>
            <a:endParaRPr sz="850" dirty="0"/>
          </a:p>
          <a:p>
            <a:pPr marL="12698" marR="12698">
              <a:lnSpc>
                <a:spcPts val="1270"/>
              </a:lnSpc>
            </a:pPr>
            <a:r>
              <a:rPr sz="1100" spc="-35" dirty="0">
                <a:latin typeface="Arial"/>
                <a:cs typeface="Arial"/>
              </a:rPr>
              <a:t>Е</a:t>
            </a:r>
            <a:r>
              <a:rPr sz="1100" spc="140" dirty="0">
                <a:latin typeface="Arial"/>
                <a:cs typeface="Arial"/>
              </a:rPr>
              <a:t>ж</a:t>
            </a:r>
            <a:r>
              <a:rPr sz="1100" spc="75" dirty="0">
                <a:latin typeface="Arial"/>
                <a:cs typeface="Arial"/>
              </a:rPr>
              <a:t>еме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ячно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40" dirty="0">
                <a:latin typeface="Arial"/>
                <a:cs typeface="Arial"/>
              </a:rPr>
              <a:t>тавлять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орган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до</a:t>
            </a:r>
            <a:r>
              <a:rPr sz="1100" spc="50" dirty="0">
                <a:latin typeface="Arial"/>
                <a:cs typeface="Arial"/>
              </a:rPr>
              <a:t>кументы,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дтве</a:t>
            </a:r>
            <a:r>
              <a:rPr sz="1100" spc="5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ждающие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-55" dirty="0">
                <a:latin typeface="Arial"/>
                <a:cs typeface="Arial"/>
              </a:rPr>
              <a:t>ф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вып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лнения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ажданином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мероприятий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3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80" dirty="0">
                <a:latin typeface="Arial"/>
                <a:cs typeface="Arial"/>
              </a:rPr>
              <a:t>аммы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адаптации.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5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домить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орган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endParaRPr sz="1100" dirty="0">
              <a:latin typeface="Arial"/>
              <a:cs typeface="Arial"/>
            </a:endParaRPr>
          </a:p>
          <a:p>
            <a:pPr marL="12698" marR="79363">
              <a:lnSpc>
                <a:spcPts val="1270"/>
              </a:lnSpc>
              <a:spcBef>
                <a:spcPts val="25"/>
              </a:spcBef>
            </a:pP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90" dirty="0">
                <a:latin typeface="Arial"/>
                <a:cs typeface="Arial"/>
              </a:rPr>
              <a:t>ечение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тр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25" dirty="0">
                <a:latin typeface="Arial"/>
                <a:cs typeface="Arial"/>
              </a:rPr>
              <a:t>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абочих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дней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досрочном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25" dirty="0">
                <a:latin typeface="Arial"/>
                <a:cs typeface="Arial"/>
              </a:rPr>
              <a:t>е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к</a:t>
            </a:r>
            <a:r>
              <a:rPr sz="1100" spc="16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ащении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вып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лнения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мероприятий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прог</a:t>
            </a:r>
            <a:r>
              <a:rPr sz="1100" spc="125" dirty="0">
                <a:latin typeface="Arial"/>
                <a:cs typeface="Arial"/>
              </a:rPr>
              <a:t>р</a:t>
            </a:r>
            <a:r>
              <a:rPr sz="1100" spc="80" dirty="0">
                <a:latin typeface="Arial"/>
                <a:cs typeface="Arial"/>
              </a:rPr>
              <a:t>аммы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адаптации,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65" dirty="0">
                <a:latin typeface="Arial"/>
                <a:cs typeface="Arial"/>
              </a:rPr>
              <a:t>р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90" dirty="0">
                <a:latin typeface="Arial"/>
                <a:cs typeface="Arial"/>
              </a:rPr>
              <a:t>довой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льно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ти,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едпринима</a:t>
            </a:r>
            <a:r>
              <a:rPr sz="1100" spc="50" dirty="0">
                <a:latin typeface="Arial"/>
                <a:cs typeface="Arial"/>
              </a:rPr>
              <a:t>те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льно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дения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лично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110" dirty="0">
                <a:latin typeface="Arial"/>
                <a:cs typeface="Arial"/>
              </a:rPr>
              <a:t>обно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35" dirty="0">
                <a:latin typeface="Arial"/>
                <a:cs typeface="Arial"/>
              </a:rPr>
              <a:t>тва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пери</a:t>
            </a:r>
            <a:r>
              <a:rPr sz="1100" spc="11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та.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8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40" dirty="0">
                <a:latin typeface="Arial"/>
                <a:cs typeface="Arial"/>
              </a:rPr>
              <a:t>тавлять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запро</a:t>
            </a:r>
            <a:r>
              <a:rPr sz="1100" spc="75" dirty="0">
                <a:latin typeface="Arial"/>
                <a:cs typeface="Arial"/>
              </a:rPr>
              <a:t>с</a:t>
            </a:r>
            <a:r>
              <a:rPr sz="1100" spc="60" dirty="0">
                <a:latin typeface="Arial"/>
                <a:cs typeface="Arial"/>
              </a:rPr>
              <a:t>у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органа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endParaRPr sz="1100" dirty="0">
              <a:latin typeface="Arial"/>
              <a:cs typeface="Arial"/>
            </a:endParaRPr>
          </a:p>
          <a:p>
            <a:pPr marL="12698" marR="163171">
              <a:lnSpc>
                <a:spcPts val="1260"/>
              </a:lnSpc>
              <a:spcBef>
                <a:spcPts val="35"/>
              </a:spcBef>
            </a:pP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информацию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об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ловиях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165" dirty="0">
                <a:latin typeface="Arial"/>
                <a:cs typeface="Arial"/>
              </a:rPr>
              <a:t>ж</a:t>
            </a:r>
            <a:r>
              <a:rPr sz="1100" spc="12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зни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85" dirty="0">
                <a:latin typeface="Arial"/>
                <a:cs typeface="Arial"/>
              </a:rPr>
              <a:t>ажданина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25" dirty="0">
                <a:latin typeface="Arial"/>
                <a:cs typeface="Arial"/>
              </a:rPr>
              <a:t>(с</a:t>
            </a:r>
            <a:r>
              <a:rPr sz="1100" spc="85" dirty="0">
                <a:latin typeface="Arial"/>
                <a:cs typeface="Arial"/>
              </a:rPr>
              <a:t>емьи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ажданина)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мер</a:t>
            </a:r>
            <a:r>
              <a:rPr sz="1100" spc="10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приятиям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прог</a:t>
            </a:r>
            <a:r>
              <a:rPr sz="1100" spc="125" dirty="0">
                <a:latin typeface="Arial"/>
                <a:cs typeface="Arial"/>
              </a:rPr>
              <a:t>р</a:t>
            </a:r>
            <a:r>
              <a:rPr sz="1100" spc="80" dirty="0">
                <a:latin typeface="Arial"/>
                <a:cs typeface="Arial"/>
              </a:rPr>
              <a:t>аммы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адаптации</a:t>
            </a:r>
            <a:endParaRPr sz="1100" dirty="0">
              <a:latin typeface="Arial"/>
              <a:cs typeface="Arial"/>
            </a:endParaRPr>
          </a:p>
          <a:p>
            <a:pPr marL="12698" marR="433007">
              <a:lnSpc>
                <a:spcPts val="1260"/>
              </a:lnSpc>
              <a:spcBef>
                <a:spcPts val="5"/>
              </a:spcBef>
            </a:pP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90" dirty="0">
                <a:latin typeface="Arial"/>
                <a:cs typeface="Arial"/>
              </a:rPr>
              <a:t>ечение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5" dirty="0">
                <a:latin typeface="Arial"/>
                <a:cs typeface="Arial"/>
              </a:rPr>
              <a:t>12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яцев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дня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о</a:t>
            </a:r>
            <a:r>
              <a:rPr sz="1100" spc="80" dirty="0">
                <a:latin typeface="Arial"/>
                <a:cs typeface="Arial"/>
              </a:rPr>
              <a:t>к</a:t>
            </a:r>
            <a:r>
              <a:rPr sz="1100" spc="95" dirty="0">
                <a:latin typeface="Arial"/>
                <a:cs typeface="Arial"/>
              </a:rPr>
              <a:t>ончания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сро</a:t>
            </a:r>
            <a:r>
              <a:rPr sz="1100" spc="80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твия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та.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707297" y="1068633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07297" y="1711253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07298" y="2835838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328005" y="108000"/>
            <a:ext cx="107988" cy="73799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0" y="0"/>
            <a:ext cx="287997" cy="7595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720001" y="747001"/>
            <a:ext cx="260997" cy="260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55028" y="792711"/>
            <a:ext cx="19113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35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r>
              <a:rPr lang="en-US" sz="1100" b="1" spc="3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-75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14</a:t>
            </a:fld>
            <a:endParaRPr sz="1100">
              <a:latin typeface="Arial"/>
              <a:cs typeface="Arial"/>
            </a:endParaRPr>
          </a:p>
        </p:txBody>
      </p:sp>
      <p:pic>
        <p:nvPicPr>
          <p:cNvPr id="4098" name="Picture 2" descr="http://qrcoder.ru/code/?https%3A%2F%2Ftrud.pnzreg.ru%2Fsotsialnaya-podderzhka-grazhdan%2Fsotsialnyy-kontrakt%2Fkontakty%2F&amp;4&amp;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27400" y="5060950"/>
            <a:ext cx="1714500" cy="1714500"/>
          </a:xfrm>
          <a:prstGeom prst="rect">
            <a:avLst/>
          </a:prstGeom>
          <a:noFill/>
        </p:spPr>
      </p:pic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889000" y="5224155"/>
            <a:ext cx="2438400" cy="12464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Контактные данные органов социальной защиты Пензенской области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Arial Unicode MS" pitchFamily="34" charset="-128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tabLst>
                <a:tab pos="301625" algn="l"/>
              </a:tabLst>
            </a:pPr>
            <a:r>
              <a:rPr lang="en-US" sz="1050" dirty="0" smtClean="0">
                <a:latin typeface="Calibri" pitchFamily="34" charset="0"/>
                <a:ea typeface="Arial Unicode MS" pitchFamily="34" charset="-128"/>
                <a:cs typeface="Arial" pitchFamily="34" charset="0"/>
              </a:rPr>
              <a:t>https://trud.pnzreg.ru/sotsialnaya-podderzhka-grazhdan/sotsialnyy-kontrakt/kontakty/</a:t>
            </a:r>
            <a:endParaRPr kumimoji="0" lang="ru-RU" sz="105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Arial" pitchFamily="34" charset="0"/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1041400" y="4474061"/>
            <a:ext cx="3962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Дополнительную информацию Вы можете получить </a:t>
            </a:r>
            <a:r>
              <a:rPr lang="ru-RU" sz="1200" b="1" dirty="0" smtClean="0">
                <a:solidFill>
                  <a:srgbClr val="002060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в</a:t>
            </a:r>
            <a:r>
              <a:rPr kumimoji="0" lang="en-US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</a:t>
            </a:r>
            <a:r>
              <a:rPr kumimoji="0" lang="ru-RU" sz="1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органах социальной защиты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4072" y="2803851"/>
            <a:ext cx="811923" cy="2825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117891" y="0"/>
            <a:ext cx="3343109" cy="6169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1370" y="1162490"/>
            <a:ext cx="1274622" cy="304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935901" y="2782337"/>
            <a:ext cx="3744595" cy="17240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 marR="862839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акими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ументами 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ре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ли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оциальный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50"/>
              </a:lnSpc>
              <a:spcBef>
                <a:spcPts val="6"/>
              </a:spcBef>
            </a:pPr>
            <a:endParaRPr sz="850" dirty="0"/>
          </a:p>
          <a:p>
            <a:pPr marL="12698" marR="68570">
              <a:lnSpc>
                <a:spcPts val="1260"/>
              </a:lnSpc>
            </a:pPr>
            <a:r>
              <a:rPr sz="1100" spc="140" dirty="0">
                <a:latin typeface="Arial"/>
                <a:cs typeface="Arial"/>
              </a:rPr>
              <a:t>Ф</a:t>
            </a:r>
            <a:r>
              <a:rPr sz="1100" spc="70" dirty="0">
                <a:latin typeface="Arial"/>
                <a:cs typeface="Arial"/>
              </a:rPr>
              <a:t>З-№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95" dirty="0">
                <a:latin typeface="Arial"/>
                <a:cs typeface="Arial"/>
              </a:rPr>
              <a:t>1</a:t>
            </a:r>
            <a:r>
              <a:rPr sz="1100" spc="-120" dirty="0">
                <a:latin typeface="Arial"/>
                <a:cs typeface="Arial"/>
              </a:rPr>
              <a:t>7</a:t>
            </a:r>
            <a:r>
              <a:rPr sz="1100" spc="85" dirty="0">
                <a:latin typeface="Arial"/>
                <a:cs typeface="Arial"/>
              </a:rPr>
              <a:t>8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95" dirty="0">
                <a:latin typeface="Arial"/>
                <a:cs typeface="Arial"/>
              </a:rPr>
              <a:t>1</a:t>
            </a:r>
            <a:r>
              <a:rPr sz="1100" spc="-155" dirty="0">
                <a:latin typeface="Arial"/>
                <a:cs typeface="Arial"/>
              </a:rPr>
              <a:t>7</a:t>
            </a:r>
            <a:r>
              <a:rPr sz="1100" spc="-90" dirty="0">
                <a:latin typeface="Arial"/>
                <a:cs typeface="Arial"/>
              </a:rPr>
              <a:t>.</a:t>
            </a:r>
            <a:r>
              <a:rPr sz="1100" spc="105" dirty="0">
                <a:latin typeface="Arial"/>
                <a:cs typeface="Arial"/>
              </a:rPr>
              <a:t>0</a:t>
            </a:r>
            <a:r>
              <a:rPr sz="1100" spc="-30" dirty="0">
                <a:latin typeface="Arial"/>
                <a:cs typeface="Arial"/>
              </a:rPr>
              <a:t>7</a:t>
            </a:r>
            <a:r>
              <a:rPr sz="1100" spc="-90" dirty="0">
                <a:latin typeface="Arial"/>
                <a:cs typeface="Arial"/>
              </a:rPr>
              <a:t>.</a:t>
            </a:r>
            <a:r>
              <a:rPr sz="1100" spc="-15" dirty="0">
                <a:latin typeface="Arial"/>
                <a:cs typeface="Arial"/>
              </a:rPr>
              <a:t>1999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г</a:t>
            </a:r>
            <a:r>
              <a:rPr sz="1100" spc="-75" dirty="0">
                <a:latin typeface="Arial"/>
                <a:cs typeface="Arial"/>
              </a:rPr>
              <a:t>.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«О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80" dirty="0">
                <a:latin typeface="Arial"/>
                <a:cs typeface="Arial"/>
              </a:rPr>
              <a:t>дар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110" dirty="0">
                <a:latin typeface="Arial"/>
                <a:cs typeface="Arial"/>
              </a:rPr>
              <a:t>оци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помощи</a:t>
            </a:r>
            <a:r>
              <a:rPr sz="1100" spc="60" dirty="0">
                <a:latin typeface="Arial"/>
                <a:cs typeface="Arial"/>
              </a:rPr>
              <a:t>»</a:t>
            </a:r>
            <a:r>
              <a:rPr sz="1100" spc="-75" dirty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r>
              <a:rPr sz="1100" spc="105" dirty="0">
                <a:latin typeface="Arial"/>
                <a:cs typeface="Arial"/>
              </a:rPr>
              <a:t>Прил</a:t>
            </a:r>
            <a:r>
              <a:rPr sz="1100" spc="70" dirty="0">
                <a:latin typeface="Arial"/>
                <a:cs typeface="Arial"/>
              </a:rPr>
              <a:t>о</a:t>
            </a:r>
            <a:r>
              <a:rPr sz="1100" spc="140" dirty="0">
                <a:latin typeface="Arial"/>
                <a:cs typeface="Arial"/>
              </a:rPr>
              <a:t>ж</a:t>
            </a:r>
            <a:r>
              <a:rPr sz="1100" spc="95" dirty="0">
                <a:latin typeface="Arial"/>
                <a:cs typeface="Arial"/>
              </a:rPr>
              <a:t>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№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8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" dirty="0">
                <a:latin typeface="Arial"/>
                <a:cs typeface="Arial"/>
              </a:rPr>
              <a:t>(6)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50" dirty="0">
                <a:latin typeface="Arial"/>
                <a:cs typeface="Arial"/>
              </a:rPr>
              <a:t>к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80" dirty="0">
                <a:latin typeface="Arial"/>
                <a:cs typeface="Arial"/>
              </a:rPr>
              <a:t>дар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прог</a:t>
            </a:r>
            <a:r>
              <a:rPr sz="1100" spc="12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ам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25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114" dirty="0">
                <a:latin typeface="Arial"/>
                <a:cs typeface="Arial"/>
              </a:rPr>
              <a:t>сийс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Ф</a:t>
            </a:r>
            <a:r>
              <a:rPr sz="1100" spc="8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де</a:t>
            </a:r>
            <a:r>
              <a:rPr sz="1100" spc="85" dirty="0">
                <a:latin typeface="Arial"/>
                <a:cs typeface="Arial"/>
              </a:rPr>
              <a:t>р</a:t>
            </a:r>
            <a:r>
              <a:rPr sz="1100" spc="105" dirty="0">
                <a:latin typeface="Arial"/>
                <a:cs typeface="Arial"/>
              </a:rPr>
              <a:t>ации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45" dirty="0">
                <a:latin typeface="Arial"/>
                <a:cs typeface="Arial"/>
              </a:rPr>
              <a:t>«</a:t>
            </a:r>
            <a:r>
              <a:rPr sz="1100" spc="-9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оциальная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де</a:t>
            </a:r>
            <a:r>
              <a:rPr sz="1100" spc="65" dirty="0">
                <a:latin typeface="Arial"/>
                <a:cs typeface="Arial"/>
              </a:rPr>
              <a:t>р</a:t>
            </a:r>
            <a:r>
              <a:rPr sz="1100" spc="195" dirty="0">
                <a:latin typeface="Arial"/>
                <a:cs typeface="Arial"/>
              </a:rPr>
              <a:t>ж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55" dirty="0">
                <a:latin typeface="Arial"/>
                <a:cs typeface="Arial"/>
              </a:rPr>
              <a:t>аждан</a:t>
            </a:r>
            <a:r>
              <a:rPr sz="1100" spc="45" dirty="0">
                <a:latin typeface="Arial"/>
                <a:cs typeface="Arial"/>
              </a:rPr>
              <a:t>»</a:t>
            </a:r>
            <a:r>
              <a:rPr sz="1100" spc="-75" dirty="0">
                <a:latin typeface="Arial"/>
                <a:cs typeface="Arial"/>
              </a:rPr>
              <a:t>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тве</a:t>
            </a:r>
            <a:r>
              <a:rPr sz="1100" spc="50" dirty="0">
                <a:latin typeface="Arial"/>
                <a:cs typeface="Arial"/>
              </a:rPr>
              <a:t>р</a:t>
            </a:r>
            <a:r>
              <a:rPr sz="1100" spc="110" dirty="0">
                <a:latin typeface="Arial"/>
                <a:cs typeface="Arial"/>
              </a:rPr>
              <a:t>жденной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По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тановлением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П</a:t>
            </a:r>
            <a:r>
              <a:rPr sz="1100" spc="10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ави</a:t>
            </a:r>
            <a:r>
              <a:rPr sz="1100" spc="2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ель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35" dirty="0">
                <a:latin typeface="Arial"/>
                <a:cs typeface="Arial"/>
              </a:rPr>
              <a:t>тва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РФ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5" dirty="0">
                <a:latin typeface="Arial"/>
                <a:cs typeface="Arial"/>
              </a:rPr>
              <a:t>15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апр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60" dirty="0">
                <a:latin typeface="Arial"/>
                <a:cs typeface="Arial"/>
              </a:rPr>
              <a:t>ля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" dirty="0">
                <a:latin typeface="Arial"/>
                <a:cs typeface="Arial"/>
              </a:rPr>
              <a:t>2</a:t>
            </a:r>
            <a:r>
              <a:rPr sz="1100" spc="110" dirty="0">
                <a:latin typeface="Arial"/>
                <a:cs typeface="Arial"/>
              </a:rPr>
              <a:t>0</a:t>
            </a:r>
            <a:r>
              <a:rPr sz="1100" spc="-55" dirty="0">
                <a:latin typeface="Arial"/>
                <a:cs typeface="Arial"/>
              </a:rPr>
              <a:t>14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да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№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29</a:t>
            </a:r>
            <a:r>
              <a:rPr sz="1100" spc="50" dirty="0">
                <a:latin typeface="Arial"/>
                <a:cs typeface="Arial"/>
              </a:rPr>
              <a:t>6</a:t>
            </a:r>
            <a:r>
              <a:rPr sz="1100" spc="-75" dirty="0">
                <a:latin typeface="Arial"/>
                <a:cs typeface="Arial"/>
              </a:rPr>
              <a:t>. </a:t>
            </a:r>
            <a:endParaRPr lang="en-US" sz="1100" spc="-75" dirty="0" smtClean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r>
              <a:rPr lang="ru-RU" sz="1100" dirty="0" smtClean="0">
                <a:latin typeface="Arial"/>
                <a:cs typeface="Arial"/>
              </a:rPr>
              <a:t>Постановление Правительства Пензенской области от 26.02.2021 № 83-пП «Об особенностях назначения и выплаты государственной социальной помощи на основании социального контракта отдельным категориям граждан».</a:t>
            </a:r>
          </a:p>
          <a:p>
            <a:pPr marL="12698" marR="12698">
              <a:lnSpc>
                <a:spcPts val="1270"/>
              </a:lnSpc>
            </a:pPr>
            <a:endParaRPr lang="ru-RU" sz="1100" dirty="0" smtClean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298" y="408777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173015" y="-6350"/>
            <a:ext cx="287985" cy="75959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0001" y="666000"/>
            <a:ext cx="260997" cy="260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07293" y="614605"/>
            <a:ext cx="3950335" cy="183642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10473" indent="102855">
              <a:lnSpc>
                <a:spcPct val="160200"/>
              </a:lnSpc>
              <a:tabLst>
                <a:tab pos="372056" algn="l"/>
              </a:tabLst>
            </a:pPr>
            <a:r>
              <a:rPr sz="1650" b="1" spc="-277" baseline="2525" dirty="0">
                <a:solidFill>
                  <a:srgbClr val="FFFFFF"/>
                </a:solidFill>
                <a:latin typeface="Arial"/>
                <a:cs typeface="Arial"/>
              </a:rPr>
              <a:t>1	</a:t>
            </a:r>
            <a:r>
              <a:rPr sz="1100" b="1" spc="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Ч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та</a:t>
            </a:r>
            <a:r>
              <a:rPr sz="1100" b="1" spc="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ое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оциальный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т?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оциальный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dirty="0">
                <a:solidFill>
                  <a:srgbClr val="253A78"/>
                </a:solidFill>
                <a:latin typeface="Arial"/>
                <a:cs typeface="Arial"/>
              </a:rPr>
              <a:t>—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40" dirty="0">
                <a:solidFill>
                  <a:srgbClr val="253A78"/>
                </a:solidFill>
                <a:latin typeface="Arial"/>
                <a:cs typeface="Arial"/>
              </a:rPr>
              <a:t>э</a:t>
            </a:r>
            <a:r>
              <a:rPr sz="1100" spc="5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14" dirty="0">
                <a:solidFill>
                  <a:srgbClr val="253A78"/>
                </a:solidFill>
                <a:latin typeface="Arial"/>
                <a:cs typeface="Arial"/>
              </a:rPr>
              <a:t>до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г</a:t>
            </a:r>
            <a:r>
              <a:rPr sz="1100" spc="100" dirty="0">
                <a:solidFill>
                  <a:srgbClr val="253A78"/>
                </a:solidFill>
                <a:latin typeface="Arial"/>
                <a:cs typeface="Arial"/>
              </a:rPr>
              <a:t>овор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30" dirty="0">
                <a:solidFill>
                  <a:srgbClr val="253A78"/>
                </a:solidFill>
                <a:latin typeface="Arial"/>
                <a:cs typeface="Arial"/>
              </a:rPr>
              <a:t>(</a:t>
            </a:r>
            <a:r>
              <a:rPr sz="1100" spc="3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130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г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лашение)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60"/>
              </a:lnSpc>
              <a:spcBef>
                <a:spcPts val="35"/>
              </a:spcBef>
            </a:pP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взаимных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б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я</a:t>
            </a:r>
            <a:r>
              <a:rPr sz="1100" spc="55" dirty="0">
                <a:solidFill>
                  <a:srgbClr val="253A78"/>
                </a:solidFill>
                <a:latin typeface="Arial"/>
                <a:cs typeface="Arial"/>
              </a:rPr>
              <a:t>за</a:t>
            </a:r>
            <a:r>
              <a:rPr sz="1100" spc="20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ль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ствах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5" dirty="0">
                <a:solidFill>
                  <a:srgbClr val="253A78"/>
                </a:solidFill>
                <a:latin typeface="Arial"/>
                <a:cs typeface="Arial"/>
              </a:rPr>
              <a:t>м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114" dirty="0">
                <a:solidFill>
                  <a:srgbClr val="253A78"/>
                </a:solidFill>
                <a:latin typeface="Arial"/>
                <a:cs typeface="Arial"/>
              </a:rPr>
              <a:t>жду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14" dirty="0">
                <a:solidFill>
                  <a:srgbClr val="253A78"/>
                </a:solidFill>
                <a:latin typeface="Arial"/>
                <a:cs typeface="Arial"/>
              </a:rPr>
              <a:t>по</a:t>
            </a:r>
            <a:r>
              <a:rPr sz="1100" spc="55" dirty="0">
                <a:solidFill>
                  <a:srgbClr val="253A78"/>
                </a:solidFill>
                <a:latin typeface="Arial"/>
                <a:cs typeface="Arial"/>
              </a:rPr>
              <a:t>луча</a:t>
            </a:r>
            <a:r>
              <a:rPr sz="1100" spc="20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лем</a:t>
            </a:r>
            <a:r>
              <a:rPr sz="1100" spc="35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адресной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оциальной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14" dirty="0">
                <a:solidFill>
                  <a:srgbClr val="253A78"/>
                </a:solidFill>
                <a:latin typeface="Arial"/>
                <a:cs typeface="Arial"/>
              </a:rPr>
              <a:t>помощи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45" dirty="0">
                <a:solidFill>
                  <a:srgbClr val="253A78"/>
                </a:solidFill>
                <a:latin typeface="Arial"/>
                <a:cs typeface="Arial"/>
              </a:rPr>
              <a:t>и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5" dirty="0">
                <a:solidFill>
                  <a:srgbClr val="253A78"/>
                </a:solidFill>
                <a:latin typeface="Arial"/>
                <a:cs typeface="Arial"/>
              </a:rPr>
              <a:t>органом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оциаль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-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20" dirty="0">
                <a:solidFill>
                  <a:srgbClr val="253A78"/>
                </a:solidFill>
                <a:latin typeface="Arial"/>
                <a:cs typeface="Arial"/>
              </a:rPr>
              <a:t>ной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защиты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на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ления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20" dirty="0">
                <a:solidFill>
                  <a:srgbClr val="253A78"/>
                </a:solidFill>
                <a:latin typeface="Arial"/>
                <a:cs typeface="Arial"/>
              </a:rPr>
              <a:t>по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ме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35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75" dirty="0">
                <a:solidFill>
                  <a:srgbClr val="253A78"/>
                </a:solidFill>
                <a:latin typeface="Arial"/>
                <a:cs typeface="Arial"/>
              </a:rPr>
              <a:t>у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35" dirty="0">
                <a:solidFill>
                  <a:srgbClr val="253A78"/>
                </a:solidFill>
                <a:latin typeface="Arial"/>
                <a:cs typeface="Arial"/>
              </a:rPr>
              <a:t>жи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ль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ства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5" dirty="0">
                <a:solidFill>
                  <a:srgbClr val="253A78"/>
                </a:solidFill>
                <a:latin typeface="Arial"/>
                <a:cs typeface="Arial"/>
              </a:rPr>
              <a:t>г</a:t>
            </a:r>
            <a:r>
              <a:rPr sz="1100" spc="155" dirty="0">
                <a:solidFill>
                  <a:srgbClr val="253A78"/>
                </a:solidFill>
                <a:latin typeface="Arial"/>
                <a:cs typeface="Arial"/>
              </a:rPr>
              <a:t>р</a:t>
            </a:r>
            <a:r>
              <a:rPr sz="1100" spc="100" dirty="0">
                <a:solidFill>
                  <a:srgbClr val="253A78"/>
                </a:solidFill>
                <a:latin typeface="Arial"/>
                <a:cs typeface="Arial"/>
              </a:rPr>
              <a:t>аж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-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данина,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в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отв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5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100" dirty="0">
                <a:solidFill>
                  <a:srgbClr val="253A78"/>
                </a:solidFill>
                <a:latin typeface="Arial"/>
                <a:cs typeface="Arial"/>
              </a:rPr>
              <a:t>твии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7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50" dirty="0">
                <a:solidFill>
                  <a:srgbClr val="253A78"/>
                </a:solidFill>
                <a:latin typeface="Arial"/>
                <a:cs typeface="Arial"/>
              </a:rPr>
              <a:t>к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5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110" dirty="0">
                <a:solidFill>
                  <a:srgbClr val="253A78"/>
                </a:solidFill>
                <a:latin typeface="Arial"/>
                <a:cs typeface="Arial"/>
              </a:rPr>
              <a:t>орым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5" dirty="0">
                <a:solidFill>
                  <a:srgbClr val="253A78"/>
                </a:solidFill>
                <a:latin typeface="Arial"/>
                <a:cs typeface="Arial"/>
              </a:rPr>
              <a:t>орган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оциальной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защиты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на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ления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б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я</a:t>
            </a:r>
            <a:r>
              <a:rPr sz="1100" spc="80" dirty="0">
                <a:solidFill>
                  <a:srgbClr val="253A78"/>
                </a:solidFill>
                <a:latin typeface="Arial"/>
                <a:cs typeface="Arial"/>
              </a:rPr>
              <a:t>з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у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5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5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я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45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100" dirty="0">
                <a:solidFill>
                  <a:srgbClr val="253A78"/>
                </a:solidFill>
                <a:latin typeface="Arial"/>
                <a:cs typeface="Arial"/>
              </a:rPr>
              <a:t>к</a:t>
            </a:r>
            <a:r>
              <a:rPr sz="1100" spc="20" dirty="0">
                <a:solidFill>
                  <a:srgbClr val="253A78"/>
                </a:solidFill>
                <a:latin typeface="Arial"/>
                <a:cs typeface="Arial"/>
              </a:rPr>
              <a:t>а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зать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5" dirty="0">
                <a:solidFill>
                  <a:srgbClr val="253A78"/>
                </a:solidFill>
                <a:latin typeface="Arial"/>
                <a:cs typeface="Arial"/>
              </a:rPr>
              <a:t>г</a:t>
            </a:r>
            <a:r>
              <a:rPr sz="1100" spc="155" dirty="0">
                <a:solidFill>
                  <a:srgbClr val="253A78"/>
                </a:solidFill>
                <a:latin typeface="Arial"/>
                <a:cs typeface="Arial"/>
              </a:rPr>
              <a:t>р</a:t>
            </a:r>
            <a:r>
              <a:rPr sz="1100" spc="105" dirty="0">
                <a:solidFill>
                  <a:srgbClr val="253A78"/>
                </a:solidFill>
                <a:latin typeface="Arial"/>
                <a:cs typeface="Arial"/>
              </a:rPr>
              <a:t>ажданину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0" dirty="0">
                <a:solidFill>
                  <a:srgbClr val="253A78"/>
                </a:solidFill>
                <a:latin typeface="Arial"/>
                <a:cs typeface="Arial"/>
              </a:rPr>
              <a:t>г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40" dirty="0">
                <a:solidFill>
                  <a:srgbClr val="253A78"/>
                </a:solidFill>
                <a:latin typeface="Arial"/>
                <a:cs typeface="Arial"/>
              </a:rPr>
              <a:t>у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дар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твенную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оциальную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0" dirty="0">
                <a:solidFill>
                  <a:srgbClr val="253A78"/>
                </a:solidFill>
                <a:latin typeface="Arial"/>
                <a:cs typeface="Arial"/>
              </a:rPr>
              <a:t>помощ</a:t>
            </a:r>
            <a:r>
              <a:rPr sz="1100" spc="75" dirty="0">
                <a:solidFill>
                  <a:srgbClr val="253A78"/>
                </a:solidFill>
                <a:latin typeface="Arial"/>
                <a:cs typeface="Arial"/>
              </a:rPr>
              <a:t>ь</a:t>
            </a:r>
            <a:r>
              <a:rPr sz="1100" spc="-60" dirty="0">
                <a:solidFill>
                  <a:srgbClr val="253A78"/>
                </a:solidFill>
                <a:latin typeface="Arial"/>
                <a:cs typeface="Arial"/>
              </a:rPr>
              <a:t>,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30" dirty="0">
                <a:solidFill>
                  <a:srgbClr val="253A78"/>
                </a:solidFill>
                <a:latin typeface="Arial"/>
                <a:cs typeface="Arial"/>
              </a:rPr>
              <a:t>а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05" dirty="0">
                <a:solidFill>
                  <a:srgbClr val="253A78"/>
                </a:solidFill>
                <a:latin typeface="Arial"/>
                <a:cs typeface="Arial"/>
              </a:rPr>
              <a:t>г</a:t>
            </a:r>
            <a:r>
              <a:rPr sz="1100" spc="155" dirty="0">
                <a:solidFill>
                  <a:srgbClr val="253A78"/>
                </a:solidFill>
                <a:latin typeface="Arial"/>
                <a:cs typeface="Arial"/>
              </a:rPr>
              <a:t>р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ажданин,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 в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свою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очер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75" dirty="0">
                <a:solidFill>
                  <a:srgbClr val="253A78"/>
                </a:solidFill>
                <a:latin typeface="Arial"/>
                <a:cs typeface="Arial"/>
              </a:rPr>
              <a:t>д</a:t>
            </a:r>
            <a:r>
              <a:rPr sz="1100" spc="55" dirty="0">
                <a:solidFill>
                  <a:srgbClr val="253A78"/>
                </a:solidFill>
                <a:latin typeface="Arial"/>
                <a:cs typeface="Arial"/>
              </a:rPr>
              <a:t>ь</a:t>
            </a:r>
            <a:r>
              <a:rPr sz="1100" spc="-60" dirty="0">
                <a:solidFill>
                  <a:srgbClr val="253A78"/>
                </a:solidFill>
                <a:latin typeface="Arial"/>
                <a:cs typeface="Arial"/>
              </a:rPr>
              <a:t>,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б</a:t>
            </a:r>
            <a:r>
              <a:rPr sz="1100" spc="60" dirty="0">
                <a:solidFill>
                  <a:srgbClr val="253A78"/>
                </a:solidFill>
                <a:latin typeface="Arial"/>
                <a:cs typeface="Arial"/>
              </a:rPr>
              <a:t>я</a:t>
            </a:r>
            <a:r>
              <a:rPr sz="1100" spc="80" dirty="0">
                <a:solidFill>
                  <a:srgbClr val="253A78"/>
                </a:solidFill>
                <a:latin typeface="Arial"/>
                <a:cs typeface="Arial"/>
              </a:rPr>
              <a:t>з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у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5" dirty="0">
                <a:solidFill>
                  <a:srgbClr val="253A78"/>
                </a:solidFill>
                <a:latin typeface="Arial"/>
                <a:cs typeface="Arial"/>
              </a:rPr>
              <a:t>т</a:t>
            </a:r>
            <a:r>
              <a:rPr sz="1100" spc="55" dirty="0">
                <a:solidFill>
                  <a:srgbClr val="253A78"/>
                </a:solidFill>
                <a:latin typeface="Arial"/>
                <a:cs typeface="Arial"/>
              </a:rPr>
              <a:t>с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я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10" dirty="0">
                <a:solidFill>
                  <a:srgbClr val="253A78"/>
                </a:solidFill>
                <a:latin typeface="Arial"/>
                <a:cs typeface="Arial"/>
              </a:rPr>
              <a:t>р</a:t>
            </a:r>
            <a:r>
              <a:rPr sz="1100" spc="90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80" dirty="0">
                <a:solidFill>
                  <a:srgbClr val="253A78"/>
                </a:solidFill>
                <a:latin typeface="Arial"/>
                <a:cs typeface="Arial"/>
              </a:rPr>
              <a:t>ал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и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зовать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14" dirty="0">
                <a:solidFill>
                  <a:srgbClr val="253A78"/>
                </a:solidFill>
                <a:latin typeface="Arial"/>
                <a:cs typeface="Arial"/>
              </a:rPr>
              <a:t>мероприя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-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50" dirty="0">
                <a:solidFill>
                  <a:srgbClr val="253A78"/>
                </a:solidFill>
                <a:latin typeface="Arial"/>
                <a:cs typeface="Arial"/>
              </a:rPr>
              <a:t>тия,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20" dirty="0">
                <a:solidFill>
                  <a:srgbClr val="253A78"/>
                </a:solidFill>
                <a:latin typeface="Arial"/>
                <a:cs typeface="Arial"/>
              </a:rPr>
              <a:t>пр</a:t>
            </a:r>
            <a:r>
              <a:rPr sz="1100" spc="110" dirty="0">
                <a:solidFill>
                  <a:srgbClr val="253A78"/>
                </a:solidFill>
                <a:latin typeface="Arial"/>
                <a:cs typeface="Arial"/>
              </a:rPr>
              <a:t>е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д</a:t>
            </a:r>
            <a:r>
              <a:rPr sz="1100" spc="55" dirty="0">
                <a:solidFill>
                  <a:srgbClr val="253A78"/>
                </a:solidFill>
                <a:latin typeface="Arial"/>
                <a:cs typeface="Arial"/>
              </a:rPr>
              <a:t>у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см</a:t>
            </a:r>
            <a:r>
              <a:rPr sz="1100" spc="65" dirty="0">
                <a:solidFill>
                  <a:srgbClr val="253A78"/>
                </a:solidFill>
                <a:latin typeface="Arial"/>
                <a:cs typeface="Arial"/>
              </a:rPr>
              <a:t>о</a:t>
            </a:r>
            <a:r>
              <a:rPr sz="1100" spc="95" dirty="0">
                <a:solidFill>
                  <a:srgbClr val="253A78"/>
                </a:solidFill>
                <a:latin typeface="Arial"/>
                <a:cs typeface="Arial"/>
              </a:rPr>
              <a:t>тренные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85" dirty="0">
                <a:solidFill>
                  <a:srgbClr val="253A78"/>
                </a:solidFill>
                <a:latin typeface="Arial"/>
                <a:cs typeface="Arial"/>
              </a:rPr>
              <a:t>в</a:t>
            </a:r>
            <a:r>
              <a:rPr sz="1100" spc="-10" dirty="0">
                <a:solidFill>
                  <a:srgbClr val="253A78"/>
                </a:solidFill>
                <a:latin typeface="Arial"/>
                <a:cs typeface="Arial"/>
              </a:rPr>
              <a:t> </a:t>
            </a:r>
            <a:r>
              <a:rPr sz="1100" spc="114" dirty="0">
                <a:solidFill>
                  <a:srgbClr val="253A78"/>
                </a:solidFill>
                <a:latin typeface="Arial"/>
                <a:cs typeface="Arial"/>
              </a:rPr>
              <a:t>до</a:t>
            </a:r>
            <a:r>
              <a:rPr sz="1100" spc="45" dirty="0">
                <a:solidFill>
                  <a:srgbClr val="253A78"/>
                </a:solidFill>
                <a:latin typeface="Arial"/>
                <a:cs typeface="Arial"/>
              </a:rPr>
              <a:t>г</a:t>
            </a:r>
            <a:r>
              <a:rPr sz="1100" spc="70" dirty="0">
                <a:solidFill>
                  <a:srgbClr val="253A78"/>
                </a:solidFill>
                <a:latin typeface="Arial"/>
                <a:cs typeface="Arial"/>
              </a:rPr>
              <a:t>оворе.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720003" y="2811007"/>
            <a:ext cx="260997" cy="26099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6588" y="2856709"/>
            <a:ext cx="10795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35" dirty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35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2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18" name="object 7"/>
          <p:cNvSpPr txBox="1"/>
          <p:nvPr/>
        </p:nvSpPr>
        <p:spPr>
          <a:xfrm>
            <a:off x="720001" y="3661836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9" name="object 7"/>
          <p:cNvSpPr txBox="1"/>
          <p:nvPr/>
        </p:nvSpPr>
        <p:spPr>
          <a:xfrm>
            <a:off x="714893" y="3328218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0" name="object 7"/>
          <p:cNvSpPr txBox="1"/>
          <p:nvPr/>
        </p:nvSpPr>
        <p:spPr>
          <a:xfrm>
            <a:off x="700405" y="433768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pic>
        <p:nvPicPr>
          <p:cNvPr id="15362" name="Рисунок 11" descr="http://qrcoder.ru/code/?https%3A%2F%2Ftrud.pnzreg.ru%2Fsotsialnaya-podderzhka-grazhdan%2Fsotsialnyy-kontrakt%2Fnormativnye-pravovye-akty%2F&amp;4&amp;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327400" y="5556250"/>
            <a:ext cx="1221143" cy="1219200"/>
          </a:xfrm>
          <a:prstGeom prst="rect">
            <a:avLst/>
          </a:prstGeom>
          <a:noFill/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889000" y="5492224"/>
            <a:ext cx="20574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Нормативно-правовая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база Пензенской области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01625" algn="l"/>
              </a:tabLst>
            </a:pPr>
            <a:endParaRPr lang="ru-RU" sz="1200" dirty="0" smtClean="0"/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01625" algn="l"/>
              </a:tabLst>
            </a:pPr>
            <a:r>
              <a:rPr lang="ru-RU" sz="1050" dirty="0" smtClean="0"/>
              <a:t>https://trud.pnzreg.ru/sotsialnaya-podderzhka-grazhdan/sotsialnyy-kontrakt/normativnye-pravovye-akty/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364" name="Rectangle 4"/>
          <p:cNvSpPr>
            <a:spLocks noChangeArrowheads="1"/>
          </p:cNvSpPr>
          <p:nvPr/>
        </p:nvSpPr>
        <p:spPr bwMode="auto">
          <a:xfrm>
            <a:off x="0" y="457200"/>
            <a:ext cx="54356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28005" y="5229402"/>
            <a:ext cx="107988" cy="2366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20001" y="747001"/>
            <a:ext cx="260997" cy="260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789673" y="792711"/>
            <a:ext cx="12192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lang="en-US" sz="1100" b="1" spc="140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287997" cy="7595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2636656" y="7112009"/>
            <a:ext cx="187985" cy="18122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35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3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15" name="object 9"/>
          <p:cNvSpPr txBox="1"/>
          <p:nvPr/>
        </p:nvSpPr>
        <p:spPr>
          <a:xfrm>
            <a:off x="1041400" y="1136650"/>
            <a:ext cx="3886200" cy="838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spc="-30" dirty="0">
                <a:latin typeface="Arial"/>
                <a:cs typeface="Arial"/>
              </a:rPr>
              <a:t>У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ловие</a:t>
            </a:r>
            <a:r>
              <a:rPr sz="1100" spc="105" dirty="0">
                <a:latin typeface="Arial"/>
                <a:cs typeface="Arial"/>
              </a:rPr>
              <a:t>м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заключени</a:t>
            </a:r>
            <a:r>
              <a:rPr sz="1100" spc="85" dirty="0">
                <a:latin typeface="Arial"/>
                <a:cs typeface="Arial"/>
              </a:rPr>
              <a:t>я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оциально</a:t>
            </a:r>
            <a:r>
              <a:rPr sz="1100" spc="2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к</a:t>
            </a:r>
            <a:r>
              <a:rPr sz="1100" spc="75" dirty="0">
                <a:latin typeface="Arial"/>
                <a:cs typeface="Arial"/>
              </a:rPr>
              <a:t>онтр</a:t>
            </a:r>
            <a:r>
              <a:rPr sz="1100" spc="85" dirty="0">
                <a:latin typeface="Arial"/>
                <a:cs typeface="Arial"/>
              </a:rPr>
              <a:t>а</a:t>
            </a:r>
            <a:r>
              <a:rPr sz="1100" spc="55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та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  <a:spcBef>
                <a:spcPts val="25"/>
              </a:spcBef>
            </a:pP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гр</a:t>
            </a:r>
            <a:r>
              <a:rPr sz="1100" spc="70" dirty="0">
                <a:latin typeface="Arial"/>
                <a:cs typeface="Arial"/>
              </a:rPr>
              <a:t>ажданам</a:t>
            </a:r>
            <a:r>
              <a:rPr sz="1100" spc="75" dirty="0">
                <a:latin typeface="Arial"/>
                <a:cs typeface="Arial"/>
              </a:rPr>
              <a:t>и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явля</a:t>
            </a:r>
            <a:r>
              <a:rPr sz="1100" spc="25" dirty="0">
                <a:latin typeface="Arial"/>
                <a:cs typeface="Arial"/>
              </a:rPr>
              <a:t>е</a:t>
            </a:r>
            <a:r>
              <a:rPr sz="1100" spc="-25" dirty="0">
                <a:latin typeface="Arial"/>
                <a:cs typeface="Arial"/>
              </a:rPr>
              <a:t>т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я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наличи</a:t>
            </a:r>
            <a:r>
              <a:rPr sz="1100" spc="90" dirty="0">
                <a:latin typeface="Arial"/>
                <a:cs typeface="Arial"/>
              </a:rPr>
              <a:t>е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у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ни</a:t>
            </a:r>
            <a:r>
              <a:rPr sz="1100" spc="90" dirty="0">
                <a:latin typeface="Arial"/>
                <a:cs typeface="Arial"/>
              </a:rPr>
              <a:t>х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95" dirty="0" err="1">
                <a:latin typeface="Arial"/>
                <a:cs typeface="Arial"/>
              </a:rPr>
              <a:t>п</a:t>
            </a:r>
            <a:r>
              <a:rPr sz="1100" spc="114" dirty="0" err="1">
                <a:latin typeface="Arial"/>
                <a:cs typeface="Arial"/>
              </a:rPr>
              <a:t>о</a:t>
            </a:r>
            <a:r>
              <a:rPr sz="1100" spc="-40" dirty="0">
                <a:latin typeface="Arial"/>
                <a:cs typeface="Arial"/>
              </a:rPr>
              <a:t> </a:t>
            </a:r>
            <a:endParaRPr lang="ru-RU" sz="1100" spc="-40" dirty="0" smtClean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  <a:spcBef>
                <a:spcPts val="25"/>
              </a:spcBef>
            </a:pPr>
            <a:r>
              <a:rPr sz="1100" spc="80" dirty="0" err="1" smtClean="0">
                <a:latin typeface="Arial"/>
                <a:cs typeface="Arial"/>
              </a:rPr>
              <a:t>н</a:t>
            </a:r>
            <a:r>
              <a:rPr sz="1100" spc="95" dirty="0" err="1" smtClean="0">
                <a:latin typeface="Arial"/>
                <a:cs typeface="Arial"/>
              </a:rPr>
              <a:t>е</a:t>
            </a:r>
            <a:r>
              <a:rPr sz="1100" spc="-40" dirty="0" smtClean="0">
                <a:latin typeface="Arial"/>
                <a:cs typeface="Arial"/>
              </a:rPr>
              <a:t> </a:t>
            </a:r>
            <a:r>
              <a:rPr sz="1100" spc="65" dirty="0" err="1" smtClean="0">
                <a:latin typeface="Arial"/>
                <a:cs typeface="Arial"/>
              </a:rPr>
              <a:t>зави</a:t>
            </a:r>
            <a:r>
              <a:rPr sz="1100" spc="40" dirty="0" err="1" smtClean="0">
                <a:latin typeface="Arial"/>
                <a:cs typeface="Arial"/>
              </a:rPr>
              <a:t>с</a:t>
            </a:r>
            <a:r>
              <a:rPr sz="1100" spc="50" dirty="0" err="1" smtClean="0">
                <a:latin typeface="Arial"/>
                <a:cs typeface="Arial"/>
              </a:rPr>
              <a:t>я</a:t>
            </a:r>
            <a:r>
              <a:rPr sz="1100" spc="105" dirty="0" err="1" smtClean="0">
                <a:latin typeface="Arial"/>
                <a:cs typeface="Arial"/>
              </a:rPr>
              <a:t>щи</a:t>
            </a:r>
            <a:r>
              <a:rPr sz="1100" spc="120" dirty="0" err="1" smtClean="0">
                <a:latin typeface="Arial"/>
                <a:cs typeface="Arial"/>
              </a:rPr>
              <a:t>м</a:t>
            </a:r>
            <a:r>
              <a:rPr sz="1100" spc="-40" dirty="0" smtClean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ни</a:t>
            </a:r>
            <a:r>
              <a:rPr sz="1100" spc="90" dirty="0">
                <a:latin typeface="Arial"/>
                <a:cs typeface="Arial"/>
              </a:rPr>
              <a:t>х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причина</a:t>
            </a:r>
            <a:r>
              <a:rPr sz="1100" spc="135" dirty="0">
                <a:latin typeface="Arial"/>
                <a:cs typeface="Arial"/>
              </a:rPr>
              <a:t>м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ср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дн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душево</a:t>
            </a:r>
            <a:r>
              <a:rPr sz="1100" spc="15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д</a:t>
            </a:r>
            <a:r>
              <a:rPr sz="1100" spc="35" dirty="0">
                <a:latin typeface="Arial"/>
                <a:cs typeface="Arial"/>
              </a:rPr>
              <a:t>о</a:t>
            </a:r>
            <a:r>
              <a:rPr sz="1100" spc="-10" dirty="0">
                <a:latin typeface="Arial"/>
                <a:cs typeface="Arial"/>
              </a:rPr>
              <a:t>х</a:t>
            </a:r>
            <a:r>
              <a:rPr sz="1100" spc="70" dirty="0">
                <a:latin typeface="Arial"/>
                <a:cs typeface="Arial"/>
              </a:rPr>
              <a:t>о</a:t>
            </a:r>
            <a:r>
              <a:rPr sz="1100" spc="35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а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ни</a:t>
            </a:r>
            <a:r>
              <a:rPr sz="1100" spc="125" dirty="0">
                <a:latin typeface="Arial"/>
                <a:cs typeface="Arial"/>
              </a:rPr>
              <a:t>ж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в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личин</a:t>
            </a:r>
            <a:r>
              <a:rPr sz="1100" spc="125" dirty="0">
                <a:latin typeface="Arial"/>
                <a:cs typeface="Arial"/>
              </a:rPr>
              <a:t>ы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пр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95" dirty="0">
                <a:latin typeface="Arial"/>
                <a:cs typeface="Arial"/>
              </a:rPr>
              <a:t>жи</a:t>
            </a:r>
            <a:r>
              <a:rPr sz="1100" spc="45" dirty="0">
                <a:latin typeface="Arial"/>
                <a:cs typeface="Arial"/>
              </a:rPr>
              <a:t>т</a:t>
            </a:r>
            <a:r>
              <a:rPr sz="1100" spc="90" dirty="0">
                <a:latin typeface="Arial"/>
                <a:cs typeface="Arial"/>
              </a:rPr>
              <a:t>очно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минимума</a:t>
            </a:r>
            <a:r>
              <a:rPr sz="1100" spc="35" dirty="0">
                <a:latin typeface="Arial"/>
                <a:cs typeface="Arial"/>
              </a:rPr>
              <a:t>,</a:t>
            </a:r>
            <a:r>
              <a:rPr sz="1100" spc="-40" dirty="0">
                <a:latin typeface="Arial"/>
                <a:cs typeface="Arial"/>
              </a:rPr>
              <a:t> </a:t>
            </a:r>
            <a:r>
              <a:rPr sz="1100" spc="30" dirty="0" err="1">
                <a:latin typeface="Arial"/>
                <a:cs typeface="Arial"/>
              </a:rPr>
              <a:t>у</a:t>
            </a:r>
            <a:r>
              <a:rPr sz="1100" spc="40" dirty="0" err="1">
                <a:latin typeface="Arial"/>
                <a:cs typeface="Arial"/>
              </a:rPr>
              <a:t>с</a:t>
            </a:r>
            <a:r>
              <a:rPr sz="1100" spc="65" dirty="0" err="1">
                <a:latin typeface="Arial"/>
                <a:cs typeface="Arial"/>
              </a:rPr>
              <a:t>тановленно</a:t>
            </a:r>
            <a:r>
              <a:rPr sz="1100" spc="15" dirty="0" err="1">
                <a:latin typeface="Arial"/>
                <a:cs typeface="Arial"/>
              </a:rPr>
              <a:t>г</a:t>
            </a:r>
            <a:r>
              <a:rPr sz="1100" spc="85" dirty="0" err="1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spc="60" dirty="0" smtClean="0">
                <a:latin typeface="Arial"/>
                <a:cs typeface="Arial"/>
              </a:rPr>
              <a:t>в</a:t>
            </a:r>
            <a:r>
              <a:rPr lang="en-US" sz="1100" spc="60" dirty="0" smtClean="0">
                <a:latin typeface="Arial"/>
                <a:cs typeface="Arial"/>
              </a:rPr>
              <a:t> </a:t>
            </a:r>
            <a:r>
              <a:rPr lang="ru-RU" sz="1100" spc="60" dirty="0" smtClean="0">
                <a:latin typeface="Arial"/>
                <a:cs typeface="Arial"/>
              </a:rPr>
              <a:t>Пензенской области</a:t>
            </a:r>
            <a:r>
              <a:rPr sz="1100" spc="55" dirty="0" smtClean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8"/>
          <p:cNvSpPr txBox="1"/>
          <p:nvPr/>
        </p:nvSpPr>
        <p:spPr>
          <a:xfrm>
            <a:off x="1117600" y="603250"/>
            <a:ext cx="2232660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7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овы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ловия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заключения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965200" y="2051050"/>
            <a:ext cx="3616696" cy="8617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РАЗМЕР ПРОЖИТОЧНОГО МИНИМУМА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 Пензенской области </a:t>
            </a: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c 01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.06.2022: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</a:t>
            </a: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2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745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рублей в месяц для трудоспособного населения, 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11</a:t>
            </a: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442 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рублей – для пенсионеров,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10</a:t>
            </a:r>
            <a:r>
              <a:rPr kumimoji="0" lang="en-US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 </a:t>
            </a:r>
            <a:r>
              <a:rPr lang="ru-RU" sz="1000" i="1" dirty="0" smtClean="0">
                <a:solidFill>
                  <a:srgbClr val="002060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319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 </a:t>
            </a:r>
            <a:r>
              <a:rPr kumimoji="0" lang="ru-RU" sz="1000" b="0" i="1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– для детей.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965200" y="2888506"/>
            <a:ext cx="4114800" cy="4115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Объективными обстоятельствами, не зависящими от воли граждан, являются: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доход малоимущего одиноко проживающего гражданина, трудоспособных членов малоимущей семьи от работы по трудовому договору и (или) договору гражданско-правового характера при учете в совокупном доходе гражданина (семьи) обеспечивает уровень среднедушевого дохода ниже величины прожиточного минимума;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малоимущий одиноко проживающий трудоспособный гражданин, трудоспособные члены малоимущей семьи не осуществляют трудовую деятельность и при этом зарегистрированы в целях поиска подходящей работы или признаны безработными;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наличие в малоимущей семье трех и более несовершеннолетних детей;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уход за ребенком в возрасте до 3 лет, входящим в состав малоимущей семьи;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уход за инвалидом I группы (за исключением инвалидов с детства I группы), а также за престарелым, нуждающимся по заключению лечебного учреждения в постоянном постороннем уходе, либо достигшим возраста 80 лет;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уход за ребенком-инвалидом в возрасте до 18 лет или инвалидом с детства I группы;</a:t>
            </a:r>
            <a:endParaRPr kumimoji="0" lang="ru-RU" sz="1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7. граждане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предпенсионного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 возраста (в течение пяти лет до наступления возраста, дающего право на страховую пенсию по старости, в том числе назначаемую досрочно).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328005" y="5229402"/>
            <a:ext cx="107988" cy="236659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067300" y="603250"/>
            <a:ext cx="2869700" cy="330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b="1" spc="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Ч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та</a:t>
            </a:r>
            <a:r>
              <a:rPr sz="1100" b="1" spc="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ое 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прогр</a:t>
            </a:r>
            <a:r>
              <a:rPr sz="1100" b="1" spc="114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амма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адаптаци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20001" y="984250"/>
            <a:ext cx="4359999" cy="37070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spc="-40" dirty="0">
                <a:latin typeface="Arial"/>
                <a:cs typeface="Arial"/>
              </a:rPr>
              <a:t>Э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прог</a:t>
            </a:r>
            <a:r>
              <a:rPr sz="1100" spc="12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амма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испо</a:t>
            </a:r>
            <a:r>
              <a:rPr sz="1100" spc="100" dirty="0">
                <a:latin typeface="Arial"/>
                <a:cs typeface="Arial"/>
              </a:rPr>
              <a:t>лнению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до</a:t>
            </a:r>
            <a:r>
              <a:rPr sz="1100" spc="35" dirty="0">
                <a:latin typeface="Arial"/>
                <a:cs typeface="Arial"/>
              </a:rPr>
              <a:t>г</a:t>
            </a:r>
            <a:r>
              <a:rPr sz="1100" spc="95" dirty="0">
                <a:latin typeface="Arial"/>
                <a:cs typeface="Arial"/>
              </a:rPr>
              <a:t>ово</a:t>
            </a:r>
            <a:r>
              <a:rPr sz="1100" spc="90" dirty="0">
                <a:latin typeface="Arial"/>
                <a:cs typeface="Arial"/>
              </a:rPr>
              <a:t>р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та.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ней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75" dirty="0">
                <a:latin typeface="Arial"/>
                <a:cs typeface="Arial"/>
              </a:rPr>
              <a:t>сматрива</a:t>
            </a:r>
            <a:r>
              <a:rPr sz="1100" spc="80" dirty="0">
                <a:latin typeface="Arial"/>
                <a:cs typeface="Arial"/>
              </a:rPr>
              <a:t>ю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я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0001" y="1289050"/>
            <a:ext cx="194183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55" dirty="0">
                <a:latin typeface="Arial"/>
                <a:cs typeface="Arial"/>
              </a:rPr>
              <a:t>л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95" dirty="0">
                <a:latin typeface="Arial"/>
                <a:cs typeface="Arial"/>
              </a:rPr>
              <a:t>дующие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мероприятия.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0005" y="14414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41400" y="1517650"/>
            <a:ext cx="4055191" cy="514985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b="1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sz="1100" b="1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поис</a:t>
            </a:r>
            <a:r>
              <a:rPr sz="1100" b="1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b="1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b="1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b="1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аб</a:t>
            </a:r>
            <a:r>
              <a:rPr sz="1100" b="1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ты</a:t>
            </a:r>
            <a:r>
              <a:rPr sz="1100" b="1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sz="1100" b="1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ам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-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занно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меропри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яти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приори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тно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яд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-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зыва</a:t>
            </a:r>
            <a:r>
              <a:rPr sz="1100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да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с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твенна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оциальна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помощь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основани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оци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ально</a:t>
            </a:r>
            <a:r>
              <a:rPr sz="1100" spc="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онтр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гр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ажданам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живающим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698" marR="58411">
              <a:lnSpc>
                <a:spcPts val="1260"/>
              </a:lnSpc>
              <a:spcBef>
                <a:spcPts val="5"/>
              </a:spcBef>
            </a:pP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тьми</a:t>
            </a:r>
            <a:r>
              <a:rPr sz="1100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онтр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дни</a:t>
            </a:r>
            <a:r>
              <a:rPr sz="1100" spc="1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гр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аж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данино</a:t>
            </a:r>
            <a:r>
              <a:rPr sz="1100" spc="1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заключа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н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чащ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дно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-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70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од</a:t>
            </a:r>
            <a:r>
              <a:rPr sz="1100" spc="7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100" spc="70" dirty="0" smtClean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12698" marR="58411">
              <a:lnSpc>
                <a:spcPts val="1260"/>
              </a:lnSpc>
              <a:spcBef>
                <a:spcPts val="5"/>
              </a:spcBef>
            </a:pPr>
            <a:r>
              <a:rPr sz="1100" b="1" spc="65" dirty="0" err="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b="1" spc="95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1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уще</a:t>
            </a:r>
            <a:r>
              <a:rPr sz="1100" b="1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b="1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твлению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индивид</a:t>
            </a:r>
            <a:r>
              <a:rPr sz="1100" b="1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b="1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альной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</a:t>
            </a:r>
            <a:r>
              <a:rPr sz="1100" b="1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b="1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дпри</a:t>
            </a:r>
            <a:r>
              <a:rPr sz="1100" b="1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b="1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нима</a:t>
            </a:r>
            <a:r>
              <a:rPr sz="1100" b="1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b="1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b="1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льс</a:t>
            </a:r>
            <a:r>
              <a:rPr sz="1100" b="1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b="1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ой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д</a:t>
            </a:r>
            <a:r>
              <a:rPr sz="1100" b="1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b="1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b="1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b="1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b="1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льно</a:t>
            </a:r>
            <a:r>
              <a:rPr sz="1100" b="1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b="1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ти.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698">
              <a:lnSpc>
                <a:spcPts val="1235"/>
              </a:lnSpc>
            </a:pPr>
            <a:r>
              <a:rPr sz="1100" b="1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в</a:t>
            </a:r>
            <a:r>
              <a:rPr sz="1100" b="1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b="1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дению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лично</a:t>
            </a:r>
            <a:r>
              <a:rPr sz="1100" b="1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b="1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sz="1100" b="1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1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1100" b="1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b="1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обно</a:t>
            </a:r>
            <a:r>
              <a:rPr sz="1100" b="1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b="1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1100" b="1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зяй</a:t>
            </a:r>
            <a:r>
              <a:rPr sz="1100" b="1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b="1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тва.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698" marR="86348">
              <a:lnSpc>
                <a:spcPts val="1260"/>
              </a:lnSpc>
              <a:spcBef>
                <a:spcPts val="35"/>
              </a:spcBef>
            </a:pP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ам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ах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занно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мероприятия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зыва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ороннее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дей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твие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1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ажданам </a:t>
            </a:r>
            <a:r>
              <a:rPr sz="1100" spc="-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дении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лично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обно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зяй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тва,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чи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ле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при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обр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ении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нео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sz="1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одимых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оваров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он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тации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тави</a:t>
            </a:r>
            <a:r>
              <a:rPr sz="1100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лями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упо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лномоченных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75" dirty="0" err="1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органов</a:t>
            </a:r>
            <a:r>
              <a:rPr sz="1100" spc="75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sz="1100" spc="85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.</a:t>
            </a:r>
            <a:endParaRPr sz="1100" dirty="0">
              <a:latin typeface="Arial" pitchFamily="34" charset="0"/>
              <a:cs typeface="Arial" pitchFamily="34" charset="0"/>
            </a:endParaRPr>
          </a:p>
          <a:p>
            <a:pPr marL="12698" marR="26666">
              <a:lnSpc>
                <a:spcPts val="1260"/>
              </a:lnSpc>
              <a:spcBef>
                <a:spcPts val="5"/>
              </a:spcBef>
            </a:pPr>
            <a:r>
              <a:rPr sz="1100" b="1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мероприятиям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пре</a:t>
            </a:r>
            <a:r>
              <a:rPr sz="1100" b="1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од</a:t>
            </a:r>
            <a:r>
              <a:rPr sz="1100" b="1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b="1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лению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b="1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b="1" spc="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b="1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b="1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дной</a:t>
            </a:r>
            <a:r>
              <a:rPr sz="1100" b="1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ж</a:t>
            </a:r>
            <a:r>
              <a:rPr sz="1100" b="1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b="1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зненной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си</a:t>
            </a:r>
            <a:r>
              <a:rPr sz="1100" b="1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b="1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b="1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ации.</a:t>
            </a:r>
            <a:r>
              <a:rPr sz="1100" b="1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ам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ах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занно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мер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приятия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зыва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дар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твенная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оциальная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помощь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приобр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ении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оваров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первой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нео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димо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ти,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жды,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б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уви,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ле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ар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оваров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дения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лично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обно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х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зяй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тва,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профи-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ла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тичес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м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1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дицинс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ом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осм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тре,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тим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лир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вании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здорово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об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за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sz="1100" spc="1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зни,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так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ж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для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обе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-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печения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требно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емьи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овар</a:t>
            </a:r>
            <a:r>
              <a:rPr sz="1100" spc="2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ах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у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лугах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ш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льно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и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дош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льно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об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зования.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Помощь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9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зыва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14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приори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8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тном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по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10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яд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0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sz="1100" spc="15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р</a:t>
            </a:r>
            <a:r>
              <a:rPr sz="1100" spc="6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ажданам,</a:t>
            </a:r>
            <a:r>
              <a:rPr sz="1100" spc="3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1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</a:t>
            </a:r>
            <a:r>
              <a:rPr sz="1100" spc="9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о</a:t>
            </a:r>
            <a:r>
              <a:rPr sz="1100" spc="11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живающим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8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5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7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ем</a:t>
            </a:r>
            <a:r>
              <a:rPr sz="1100" spc="1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ь</a:t>
            </a:r>
            <a:r>
              <a:rPr sz="1100" spc="4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ях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6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sz="1100" spc="-2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sz="1100" spc="7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д</a:t>
            </a:r>
            <a:r>
              <a:rPr sz="1100" spc="35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е</a:t>
            </a:r>
            <a:r>
              <a:rPr sz="1100" spc="40" dirty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тьми.</a:t>
            </a:r>
            <a:endParaRPr sz="11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20006" y="2432050"/>
            <a:ext cx="112395" cy="6254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  <a:p>
            <a:pPr marL="12698">
              <a:spcBef>
                <a:spcPts val="250"/>
              </a:spcBef>
            </a:pPr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20006" y="37274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001" y="603250"/>
            <a:ext cx="260997" cy="260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dirty="0"/>
          </a:p>
        </p:txBody>
      </p:sp>
      <p:sp>
        <p:nvSpPr>
          <p:cNvPr id="12" name="object 12"/>
          <p:cNvSpPr txBox="1"/>
          <p:nvPr/>
        </p:nvSpPr>
        <p:spPr>
          <a:xfrm>
            <a:off x="789673" y="650240"/>
            <a:ext cx="12192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140" dirty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287997" cy="759599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2758415" y="7112009"/>
            <a:ext cx="187985" cy="18122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35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4</a:t>
            </a:fld>
            <a:endParaRPr sz="1100" dirty="0">
              <a:latin typeface="Arial"/>
              <a:cs typeface="Arial"/>
            </a:endParaRPr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1041400" y="5966919"/>
            <a:ext cx="2438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Направления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социального контракта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lang="ru-RU" sz="800" b="1" dirty="0" smtClean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01625" algn="l"/>
              </a:tabLst>
            </a:pPr>
            <a:r>
              <a:rPr lang="en-US" sz="1050" dirty="0" smtClean="0"/>
              <a:t>https://trud.pnzreg.ru/sotsialnaya-podderzhka-grazhdan/sotsialnyy-kontrakt/sotsialnyy-kontrakty-v-penzenskoy-oblasti/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3" descr="http://qrcoder.ru/code/?https%3A%2F%2Ftrud.pnzreg.ru%2Fsotsialnaya-podderzhka-grazhdan%2Fsotsialnyy-kontrakt%2Fsotsialnyy-kontrakty-v-penzenskoy-oblasti%2F&amp;4&amp;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32200" y="6089649"/>
            <a:ext cx="1143000" cy="1143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4630642" y="3048052"/>
            <a:ext cx="811923" cy="28254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092491" y="0"/>
            <a:ext cx="3343109" cy="6169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167940" y="1406678"/>
            <a:ext cx="1274622" cy="304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67300" y="727208"/>
            <a:ext cx="2535555" cy="330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аз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атыва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прогр</a:t>
            </a:r>
            <a:r>
              <a:rPr sz="1100" b="1" spc="114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амма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адаптаци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13863" y="1400694"/>
            <a:ext cx="4007485" cy="11334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spc="120" dirty="0">
                <a:latin typeface="Arial"/>
                <a:cs typeface="Arial"/>
              </a:rPr>
              <a:t>Прог</a:t>
            </a:r>
            <a:r>
              <a:rPr sz="1100" spc="114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амма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р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100" dirty="0">
                <a:latin typeface="Arial"/>
                <a:cs typeface="Arial"/>
              </a:rPr>
              <a:t>з</a:t>
            </a:r>
            <a:r>
              <a:rPr sz="1100" spc="114" dirty="0">
                <a:latin typeface="Arial"/>
                <a:cs typeface="Arial"/>
              </a:rPr>
              <a:t>р</a:t>
            </a:r>
            <a:r>
              <a:rPr sz="1100" spc="60" dirty="0">
                <a:latin typeface="Arial"/>
                <a:cs typeface="Arial"/>
              </a:rPr>
              <a:t>а</a:t>
            </a:r>
            <a:r>
              <a:rPr sz="1100" spc="55" dirty="0">
                <a:latin typeface="Arial"/>
                <a:cs typeface="Arial"/>
              </a:rPr>
              <a:t>б</a:t>
            </a:r>
            <a:r>
              <a:rPr sz="1100" spc="45" dirty="0">
                <a:latin typeface="Arial"/>
                <a:cs typeface="Arial"/>
              </a:rPr>
              <a:t>атыва</a:t>
            </a:r>
            <a:r>
              <a:rPr sz="1100" spc="15" dirty="0">
                <a:latin typeface="Arial"/>
                <a:cs typeface="Arial"/>
              </a:rPr>
              <a:t>е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органом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 err="1">
                <a:latin typeface="Arial"/>
                <a:cs typeface="Arial"/>
              </a:rPr>
              <a:t>на</a:t>
            </a:r>
            <a:r>
              <a:rPr sz="1100" spc="60" dirty="0" err="1">
                <a:latin typeface="Arial"/>
                <a:cs typeface="Arial"/>
              </a:rPr>
              <a:t>с</a:t>
            </a:r>
            <a:r>
              <a:rPr sz="1100" spc="50" dirty="0" err="1">
                <a:latin typeface="Arial"/>
                <a:cs typeface="Arial"/>
              </a:rPr>
              <a:t>е</a:t>
            </a:r>
            <a:r>
              <a:rPr sz="1100" spc="90" dirty="0" err="1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 err="1" smtClean="0">
                <a:latin typeface="Arial"/>
                <a:cs typeface="Arial"/>
              </a:rPr>
              <a:t>вме</a:t>
            </a:r>
            <a:r>
              <a:rPr sz="1100" spc="55" dirty="0" err="1" smtClean="0">
                <a:latin typeface="Arial"/>
                <a:cs typeface="Arial"/>
              </a:rPr>
              <a:t>с</a:t>
            </a:r>
            <a:r>
              <a:rPr sz="1100" spc="-15" dirty="0" err="1" smtClean="0">
                <a:latin typeface="Arial"/>
                <a:cs typeface="Arial"/>
              </a:rPr>
              <a:t>т</a:t>
            </a:r>
            <a:r>
              <a:rPr sz="1100" spc="65" dirty="0" err="1" smtClean="0">
                <a:latin typeface="Arial"/>
                <a:cs typeface="Arial"/>
              </a:rPr>
              <a:t>е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ажданином,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заключающим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оциальный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35" dirty="0">
                <a:latin typeface="Arial"/>
                <a:cs typeface="Arial"/>
              </a:rPr>
              <a:t>т</a:t>
            </a:r>
            <a:r>
              <a:rPr sz="1100" spc="-75" dirty="0">
                <a:latin typeface="Arial"/>
                <a:cs typeface="Arial"/>
              </a:rPr>
              <a:t>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lang="ru-RU" sz="1100" spc="-20" dirty="0" smtClean="0">
                <a:latin typeface="Arial"/>
                <a:cs typeface="Arial"/>
              </a:rPr>
              <a:t> а также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 err="1">
                <a:latin typeface="Arial"/>
                <a:cs typeface="Arial"/>
              </a:rPr>
              <a:t>органами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 err="1" smtClean="0">
                <a:latin typeface="Arial"/>
                <a:cs typeface="Arial"/>
              </a:rPr>
              <a:t>заня</a:t>
            </a:r>
            <a:r>
              <a:rPr sz="1100" spc="25" dirty="0" err="1" smtClean="0">
                <a:latin typeface="Arial"/>
                <a:cs typeface="Arial"/>
              </a:rPr>
              <a:t>т</a:t>
            </a:r>
            <a:r>
              <a:rPr sz="1100" spc="75" dirty="0" err="1" smtClean="0">
                <a:latin typeface="Arial"/>
                <a:cs typeface="Arial"/>
              </a:rPr>
              <a:t>о</a:t>
            </a:r>
            <a:r>
              <a:rPr sz="1100" spc="55" dirty="0" err="1" smtClean="0">
                <a:latin typeface="Arial"/>
                <a:cs typeface="Arial"/>
              </a:rPr>
              <a:t>с</a:t>
            </a:r>
            <a:r>
              <a:rPr sz="1100" spc="75" dirty="0" err="1" smtClean="0">
                <a:latin typeface="Arial"/>
                <a:cs typeface="Arial"/>
              </a:rPr>
              <a:t>ти</a:t>
            </a:r>
            <a:r>
              <a:rPr sz="1100" spc="60" dirty="0" smtClean="0">
                <a:latin typeface="Arial"/>
                <a:cs typeface="Arial"/>
              </a:rPr>
              <a:t>,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органами,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упо</a:t>
            </a:r>
            <a:r>
              <a:rPr sz="1100" spc="95" dirty="0">
                <a:latin typeface="Arial"/>
                <a:cs typeface="Arial"/>
              </a:rPr>
              <a:t>лномоченными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фере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рег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95" dirty="0">
                <a:latin typeface="Arial"/>
                <a:cs typeface="Arial"/>
              </a:rPr>
              <a:t>лирования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мало</a:t>
            </a:r>
            <a:r>
              <a:rPr sz="1100" spc="2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 err="1">
                <a:latin typeface="Arial"/>
                <a:cs typeface="Arial"/>
              </a:rPr>
              <a:t>ср</a:t>
            </a:r>
            <a:r>
              <a:rPr sz="1100" spc="75" dirty="0" err="1">
                <a:latin typeface="Arial"/>
                <a:cs typeface="Arial"/>
              </a:rPr>
              <a:t>е</a:t>
            </a:r>
            <a:r>
              <a:rPr sz="1100" spc="105" dirty="0" err="1">
                <a:latin typeface="Arial"/>
                <a:cs typeface="Arial"/>
              </a:rPr>
              <a:t>дне</a:t>
            </a:r>
            <a:r>
              <a:rPr sz="1100" spc="35" dirty="0" err="1">
                <a:latin typeface="Arial"/>
                <a:cs typeface="Arial"/>
              </a:rPr>
              <a:t>г</a:t>
            </a:r>
            <a:r>
              <a:rPr sz="1100" spc="85" dirty="0" err="1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 err="1" smtClean="0">
                <a:latin typeface="Arial"/>
                <a:cs typeface="Arial"/>
              </a:rPr>
              <a:t>пр</a:t>
            </a:r>
            <a:r>
              <a:rPr sz="1100" spc="100" dirty="0" err="1" smtClean="0">
                <a:latin typeface="Arial"/>
                <a:cs typeface="Arial"/>
              </a:rPr>
              <a:t>едпринима</a:t>
            </a:r>
            <a:r>
              <a:rPr sz="1100" spc="50" dirty="0" err="1" smtClean="0">
                <a:latin typeface="Arial"/>
                <a:cs typeface="Arial"/>
              </a:rPr>
              <a:t>те</a:t>
            </a:r>
            <a:r>
              <a:rPr sz="1100" spc="45" dirty="0" err="1" smtClean="0">
                <a:latin typeface="Arial"/>
                <a:cs typeface="Arial"/>
              </a:rPr>
              <a:t>ль</a:t>
            </a:r>
            <a:r>
              <a:rPr sz="1100" spc="50" dirty="0" err="1" smtClean="0">
                <a:latin typeface="Arial"/>
                <a:cs typeface="Arial"/>
              </a:rPr>
              <a:t>с</a:t>
            </a:r>
            <a:r>
              <a:rPr sz="1100" spc="10" dirty="0" err="1" smtClean="0">
                <a:latin typeface="Arial"/>
                <a:cs typeface="Arial"/>
              </a:rPr>
              <a:t>тва</a:t>
            </a:r>
            <a:r>
              <a:rPr lang="ru-RU" sz="1100" spc="10" dirty="0" smtClean="0">
                <a:latin typeface="Arial"/>
                <a:cs typeface="Arial"/>
              </a:rPr>
              <a:t> и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фере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12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10" dirty="0">
                <a:latin typeface="Arial"/>
                <a:cs typeface="Arial"/>
              </a:rPr>
              <a:t>тва.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713869" y="31178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13869" y="34226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13869" y="32702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36600" y="4228465"/>
            <a:ext cx="112395" cy="9467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  <a:p>
            <a:pPr marL="12698">
              <a:spcBef>
                <a:spcPts val="250"/>
              </a:spcBef>
            </a:pPr>
            <a:endParaRPr sz="19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720001" y="746988"/>
            <a:ext cx="260997" cy="26101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726573" y="2780653"/>
            <a:ext cx="260997" cy="260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942471" y="2736850"/>
            <a:ext cx="3985129" cy="23780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4125"/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ументы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нео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димы</a:t>
            </a:r>
            <a:endParaRPr sz="1100" dirty="0">
              <a:latin typeface="Hypatia Sans Pro Black"/>
              <a:cs typeface="Hypatia Sans Pro Black"/>
            </a:endParaRPr>
          </a:p>
          <a:p>
            <a:pPr marL="144125">
              <a:lnSpc>
                <a:spcPts val="1265"/>
              </a:lnSpc>
            </a:pP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для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заключения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50"/>
              </a:lnSpc>
              <a:spcBef>
                <a:spcPts val="37"/>
              </a:spcBef>
            </a:pPr>
            <a:endParaRPr sz="850" dirty="0"/>
          </a:p>
          <a:p>
            <a:pPr marL="12698" marR="2349793">
              <a:lnSpc>
                <a:spcPts val="1260"/>
              </a:lnSpc>
            </a:pPr>
            <a:r>
              <a:rPr sz="1100" spc="55" dirty="0">
                <a:latin typeface="Arial"/>
                <a:cs typeface="Arial"/>
              </a:rPr>
              <a:t>Заявление.</a:t>
            </a:r>
            <a:r>
              <a:rPr sz="1100" spc="30" dirty="0">
                <a:latin typeface="Arial"/>
                <a:cs typeface="Arial"/>
              </a:rPr>
              <a:t> </a:t>
            </a:r>
            <a:endParaRPr lang="ru-RU" sz="1100" spc="30" dirty="0" smtClean="0">
              <a:latin typeface="Arial"/>
              <a:cs typeface="Arial"/>
            </a:endParaRPr>
          </a:p>
          <a:p>
            <a:pPr marL="12698" marR="2349793">
              <a:lnSpc>
                <a:spcPts val="1260"/>
              </a:lnSpc>
            </a:pPr>
            <a:r>
              <a:rPr sz="1100" spc="90" dirty="0" err="1" smtClean="0">
                <a:latin typeface="Arial"/>
                <a:cs typeface="Arial"/>
              </a:rPr>
              <a:t>Паспо</a:t>
            </a:r>
            <a:r>
              <a:rPr sz="1100" spc="65" dirty="0" err="1" smtClean="0">
                <a:latin typeface="Arial"/>
                <a:cs typeface="Arial"/>
              </a:rPr>
              <a:t>р</a:t>
            </a:r>
            <a:r>
              <a:rPr sz="1100" spc="15" dirty="0" err="1" smtClean="0">
                <a:latin typeface="Arial"/>
                <a:cs typeface="Arial"/>
              </a:rPr>
              <a:t>т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заяви</a:t>
            </a:r>
            <a:r>
              <a:rPr sz="1100" spc="3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15" dirty="0">
                <a:latin typeface="Arial"/>
                <a:cs typeface="Arial"/>
              </a:rPr>
              <a:t>ля.</a:t>
            </a:r>
            <a:endParaRPr sz="1100" dirty="0">
              <a:latin typeface="Arial"/>
              <a:cs typeface="Arial"/>
            </a:endParaRPr>
          </a:p>
          <a:p>
            <a:pPr marL="12698" marR="184759">
              <a:lnSpc>
                <a:spcPts val="1260"/>
              </a:lnSpc>
              <a:spcBef>
                <a:spcPts val="5"/>
              </a:spcBef>
            </a:pPr>
            <a:r>
              <a:rPr sz="1100" spc="20" dirty="0">
                <a:latin typeface="Arial"/>
                <a:cs typeface="Arial"/>
              </a:rPr>
              <a:t>Св</a:t>
            </a:r>
            <a:r>
              <a:rPr sz="1100" spc="5" dirty="0">
                <a:latin typeface="Arial"/>
                <a:cs typeface="Arial"/>
              </a:rPr>
              <a:t>е</a:t>
            </a:r>
            <a:r>
              <a:rPr sz="1100" spc="65" dirty="0">
                <a:latin typeface="Arial"/>
                <a:cs typeface="Arial"/>
              </a:rPr>
              <a:t>дени</a:t>
            </a:r>
            <a:r>
              <a:rPr sz="1100" spc="85" dirty="0">
                <a:latin typeface="Arial"/>
                <a:cs typeface="Arial"/>
              </a:rPr>
              <a:t>я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о</a:t>
            </a:r>
            <a:r>
              <a:rPr sz="1100" spc="35" dirty="0">
                <a:latin typeface="Arial"/>
                <a:cs typeface="Arial"/>
              </a:rPr>
              <a:t>с</a:t>
            </a:r>
            <a:r>
              <a:rPr sz="1100" spc="20" dirty="0">
                <a:latin typeface="Arial"/>
                <a:cs typeface="Arial"/>
              </a:rPr>
              <a:t>тав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емь</a:t>
            </a:r>
            <a:r>
              <a:rPr sz="1100" spc="85" dirty="0">
                <a:latin typeface="Arial"/>
                <a:cs typeface="Arial"/>
              </a:rPr>
              <a:t>и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(паспо</a:t>
            </a:r>
            <a:r>
              <a:rPr sz="1100" spc="45" dirty="0">
                <a:latin typeface="Arial"/>
                <a:cs typeface="Arial"/>
              </a:rPr>
              <a:t>р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в</a:t>
            </a:r>
            <a:r>
              <a:rPr sz="1100" spc="35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ех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членов</a:t>
            </a:r>
            <a:r>
              <a:rPr sz="1100" spc="15" dirty="0">
                <a:latin typeface="Arial"/>
                <a:cs typeface="Arial"/>
              </a:rPr>
              <a:t> 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емь</a:t>
            </a:r>
            <a:r>
              <a:rPr sz="1100" spc="85" dirty="0">
                <a:latin typeface="Arial"/>
                <a:cs typeface="Arial"/>
              </a:rPr>
              <a:t>и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ил</a:t>
            </a:r>
            <a:r>
              <a:rPr sz="1100" spc="110" dirty="0">
                <a:latin typeface="Arial"/>
                <a:cs typeface="Arial"/>
              </a:rPr>
              <a:t>и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ины</a:t>
            </a:r>
            <a:r>
              <a:rPr sz="1100" spc="90" dirty="0">
                <a:latin typeface="Arial"/>
                <a:cs typeface="Arial"/>
              </a:rPr>
              <a:t>е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до</a:t>
            </a:r>
            <a:r>
              <a:rPr sz="1100" spc="30" dirty="0">
                <a:latin typeface="Arial"/>
                <a:cs typeface="Arial"/>
              </a:rPr>
              <a:t>кументы</a:t>
            </a:r>
            <a:r>
              <a:rPr sz="1100" spc="25" dirty="0">
                <a:latin typeface="Arial"/>
                <a:cs typeface="Arial"/>
              </a:rPr>
              <a:t>,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10" dirty="0">
                <a:latin typeface="Arial"/>
                <a:cs typeface="Arial"/>
              </a:rPr>
              <a:t>у</a:t>
            </a:r>
            <a:r>
              <a:rPr sz="1100" spc="50" dirty="0">
                <a:latin typeface="Arial"/>
                <a:cs typeface="Arial"/>
              </a:rPr>
              <a:t>до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-35" dirty="0">
                <a:latin typeface="Arial"/>
                <a:cs typeface="Arial"/>
              </a:rPr>
              <a:t>т</a:t>
            </a:r>
            <a:r>
              <a:rPr sz="1100" spc="65" dirty="0">
                <a:latin typeface="Arial"/>
                <a:cs typeface="Arial"/>
              </a:rPr>
              <a:t>ове</a:t>
            </a:r>
            <a:r>
              <a:rPr sz="1100" spc="45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яющи</a:t>
            </a:r>
            <a:r>
              <a:rPr sz="1100" spc="85" dirty="0">
                <a:latin typeface="Arial"/>
                <a:cs typeface="Arial"/>
              </a:rPr>
              <a:t>е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лич-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но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-35" dirty="0">
                <a:latin typeface="Arial"/>
                <a:cs typeface="Arial"/>
              </a:rPr>
              <a:t>ть</a:t>
            </a:r>
            <a:r>
              <a:rPr sz="1100" spc="-5" dirty="0">
                <a:latin typeface="Arial"/>
                <a:cs typeface="Arial"/>
              </a:rPr>
              <a:t>;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свид</a:t>
            </a:r>
            <a:r>
              <a:rPr sz="1100" spc="35" dirty="0">
                <a:latin typeface="Arial"/>
                <a:cs typeface="Arial"/>
              </a:rPr>
              <a:t>е</a:t>
            </a:r>
            <a:r>
              <a:rPr sz="1100" spc="-35" dirty="0">
                <a:latin typeface="Arial"/>
                <a:cs typeface="Arial"/>
              </a:rPr>
              <a:t>т</a:t>
            </a:r>
            <a:r>
              <a:rPr sz="1100" spc="30" dirty="0">
                <a:latin typeface="Arial"/>
                <a:cs typeface="Arial"/>
              </a:rPr>
              <a:t>е</a:t>
            </a:r>
            <a:r>
              <a:rPr sz="1100" spc="25" dirty="0">
                <a:latin typeface="Arial"/>
                <a:cs typeface="Arial"/>
              </a:rPr>
              <a:t>ль</a:t>
            </a:r>
            <a:r>
              <a:rPr sz="1100" spc="10" dirty="0">
                <a:latin typeface="Arial"/>
                <a:cs typeface="Arial"/>
              </a:rPr>
              <a:t>ств</a:t>
            </a:r>
            <a:r>
              <a:rPr sz="1100" spc="40" dirty="0">
                <a:latin typeface="Arial"/>
                <a:cs typeface="Arial"/>
              </a:rPr>
              <a:t>а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 err="1" smtClean="0">
                <a:latin typeface="Arial"/>
                <a:cs typeface="Arial"/>
              </a:rPr>
              <a:t>р</a:t>
            </a:r>
            <a:r>
              <a:rPr sz="1100" spc="65" dirty="0" err="1" smtClean="0">
                <a:latin typeface="Arial"/>
                <a:cs typeface="Arial"/>
              </a:rPr>
              <a:t>о</a:t>
            </a:r>
            <a:r>
              <a:rPr sz="1100" spc="95" dirty="0" err="1" smtClean="0">
                <a:latin typeface="Arial"/>
                <a:cs typeface="Arial"/>
              </a:rPr>
              <a:t>ждени</a:t>
            </a:r>
            <a:r>
              <a:rPr sz="1100" spc="114" dirty="0" err="1" smtClean="0">
                <a:latin typeface="Arial"/>
                <a:cs typeface="Arial"/>
              </a:rPr>
              <a:t>и</a:t>
            </a:r>
            <a:r>
              <a:rPr lang="en-US" sz="1100" spc="114" dirty="0" smtClean="0">
                <a:latin typeface="Arial"/>
                <a:cs typeface="Arial"/>
              </a:rPr>
              <a:t> </a:t>
            </a:r>
            <a:r>
              <a:rPr lang="ru-RU" sz="1100" spc="114" dirty="0" smtClean="0">
                <a:latin typeface="Arial"/>
                <a:cs typeface="Arial"/>
              </a:rPr>
              <a:t>и регистрации по месту жительства</a:t>
            </a:r>
            <a:r>
              <a:rPr sz="1100" spc="-65" dirty="0" smtClean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д</a:t>
            </a:r>
            <a:r>
              <a:rPr sz="1100" spc="15" dirty="0">
                <a:latin typeface="Arial"/>
                <a:cs typeface="Arial"/>
              </a:rPr>
              <a:t>е</a:t>
            </a:r>
            <a:r>
              <a:rPr sz="1100" spc="-35" dirty="0">
                <a:latin typeface="Arial"/>
                <a:cs typeface="Arial"/>
              </a:rPr>
              <a:t>т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100" dirty="0">
                <a:latin typeface="Arial"/>
                <a:cs typeface="Arial"/>
              </a:rPr>
              <a:t>й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д</a:t>
            </a:r>
            <a:r>
              <a:rPr sz="1100" spc="70" dirty="0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-80" dirty="0">
                <a:latin typeface="Arial"/>
                <a:cs typeface="Arial"/>
              </a:rPr>
              <a:t>1</a:t>
            </a:r>
            <a:r>
              <a:rPr sz="1100" spc="-55" dirty="0">
                <a:latin typeface="Arial"/>
                <a:cs typeface="Arial"/>
              </a:rPr>
              <a:t>4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30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е</a:t>
            </a:r>
            <a:r>
              <a:rPr sz="1100" spc="-55" dirty="0">
                <a:latin typeface="Arial"/>
                <a:cs typeface="Arial"/>
              </a:rPr>
              <a:t>т;</a:t>
            </a:r>
            <a:r>
              <a:rPr sz="1100" spc="-5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свид</a:t>
            </a:r>
            <a:r>
              <a:rPr sz="1100" spc="35" dirty="0">
                <a:latin typeface="Arial"/>
                <a:cs typeface="Arial"/>
              </a:rPr>
              <a:t>е</a:t>
            </a:r>
            <a:r>
              <a:rPr sz="1100" spc="-35" dirty="0">
                <a:latin typeface="Arial"/>
                <a:cs typeface="Arial"/>
              </a:rPr>
              <a:t>т</a:t>
            </a:r>
            <a:r>
              <a:rPr sz="1100" spc="30" dirty="0">
                <a:latin typeface="Arial"/>
                <a:cs typeface="Arial"/>
              </a:rPr>
              <a:t>е</a:t>
            </a:r>
            <a:r>
              <a:rPr sz="1100" spc="25" dirty="0">
                <a:latin typeface="Arial"/>
                <a:cs typeface="Arial"/>
              </a:rPr>
              <a:t>ль</a:t>
            </a:r>
            <a:r>
              <a:rPr sz="1100" spc="10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тв</a:t>
            </a:r>
            <a:r>
              <a:rPr sz="1100" spc="65" dirty="0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б</a:t>
            </a:r>
            <a:r>
              <a:rPr sz="1100" spc="85" dirty="0">
                <a:latin typeface="Arial"/>
                <a:cs typeface="Arial"/>
              </a:rPr>
              <a:t>р</a:t>
            </a:r>
            <a:r>
              <a:rPr sz="1100" spc="75" dirty="0">
                <a:latin typeface="Arial"/>
                <a:cs typeface="Arial"/>
              </a:rPr>
              <a:t>а</a:t>
            </a:r>
            <a:r>
              <a:rPr sz="1100" spc="35" dirty="0">
                <a:latin typeface="Arial"/>
                <a:cs typeface="Arial"/>
              </a:rPr>
              <a:t>к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―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наличии).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r>
              <a:rPr sz="1100" spc="20" dirty="0">
                <a:latin typeface="Arial"/>
                <a:cs typeface="Arial"/>
              </a:rPr>
              <a:t>Св</a:t>
            </a:r>
            <a:r>
              <a:rPr sz="1100" spc="5" dirty="0">
                <a:latin typeface="Arial"/>
                <a:cs typeface="Arial"/>
              </a:rPr>
              <a:t>е</a:t>
            </a:r>
            <a:r>
              <a:rPr sz="1100" spc="65" dirty="0">
                <a:latin typeface="Arial"/>
                <a:cs typeface="Arial"/>
              </a:rPr>
              <a:t>дени</a:t>
            </a:r>
            <a:r>
              <a:rPr sz="1100" spc="85" dirty="0">
                <a:latin typeface="Arial"/>
                <a:cs typeface="Arial"/>
              </a:rPr>
              <a:t>я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д</a:t>
            </a:r>
            <a:r>
              <a:rPr sz="1100" spc="2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х</a:t>
            </a:r>
            <a:r>
              <a:rPr sz="1100" spc="55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да</a:t>
            </a:r>
            <a:r>
              <a:rPr sz="1100" spc="35" dirty="0">
                <a:latin typeface="Arial"/>
                <a:cs typeface="Arial"/>
              </a:rPr>
              <a:t>х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в</a:t>
            </a:r>
            <a:r>
              <a:rPr sz="1100" spc="35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ех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члено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емь</a:t>
            </a:r>
            <a:r>
              <a:rPr sz="1100" spc="85" dirty="0">
                <a:latin typeface="Arial"/>
                <a:cs typeface="Arial"/>
              </a:rPr>
              <a:t>и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25" dirty="0">
                <a:latin typeface="Arial"/>
                <a:cs typeface="Arial"/>
              </a:rPr>
              <a:t>з</a:t>
            </a:r>
            <a:r>
              <a:rPr sz="1100" spc="60" dirty="0">
                <a:latin typeface="Arial"/>
                <a:cs typeface="Arial"/>
              </a:rPr>
              <a:t>а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по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л</a:t>
            </a:r>
            <a:r>
              <a:rPr sz="1100" spc="20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дние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тр</a:t>
            </a:r>
            <a:r>
              <a:rPr sz="1100" spc="100" dirty="0">
                <a:latin typeface="Arial"/>
                <a:cs typeface="Arial"/>
              </a:rPr>
              <a:t>и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60" dirty="0" err="1">
                <a:latin typeface="Arial"/>
                <a:cs typeface="Arial"/>
              </a:rPr>
              <a:t>ме</a:t>
            </a:r>
            <a:r>
              <a:rPr sz="1100" spc="25" dirty="0" err="1">
                <a:latin typeface="Arial"/>
                <a:cs typeface="Arial"/>
              </a:rPr>
              <a:t>с</a:t>
            </a:r>
            <a:r>
              <a:rPr sz="1100" spc="5" dirty="0" err="1">
                <a:latin typeface="Arial"/>
                <a:cs typeface="Arial"/>
              </a:rPr>
              <a:t>яца</a:t>
            </a:r>
            <a:r>
              <a:rPr sz="1100" spc="5" dirty="0" smtClean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96240" y="792711"/>
            <a:ext cx="10858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40" dirty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01063" y="2813050"/>
            <a:ext cx="11239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lang="ru-RU" sz="1100" b="1" spc="65" dirty="0" smtClean="0">
                <a:solidFill>
                  <a:srgbClr val="FFFFFF"/>
                </a:solidFill>
                <a:latin typeface="Arial"/>
                <a:cs typeface="Arial"/>
              </a:rPr>
              <a:t>6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5148008" y="17654"/>
            <a:ext cx="287985" cy="7595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4"/>
          <p:cNvSpPr txBox="1"/>
          <p:nvPr/>
        </p:nvSpPr>
        <p:spPr>
          <a:xfrm>
            <a:off x="965200" y="4870450"/>
            <a:ext cx="3791585" cy="1242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 marR="713001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дать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ументы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заключение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00"/>
              </a:lnSpc>
              <a:spcBef>
                <a:spcPts val="47"/>
              </a:spcBef>
            </a:pPr>
            <a:endParaRPr sz="800" dirty="0"/>
          </a:p>
          <a:p>
            <a:pPr marL="12698" marR="12698">
              <a:lnSpc>
                <a:spcPts val="1270"/>
              </a:lnSpc>
            </a:pPr>
            <a:r>
              <a:rPr sz="1100" spc="85" dirty="0" err="1">
                <a:latin typeface="Arial"/>
                <a:cs typeface="Arial"/>
              </a:rPr>
              <a:t>Личн</a:t>
            </a:r>
            <a:r>
              <a:rPr sz="1100" spc="110" dirty="0" err="1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lang="ru-RU" sz="1100" spc="-65" dirty="0" smtClean="0">
                <a:latin typeface="Arial"/>
                <a:cs typeface="Arial"/>
              </a:rPr>
              <a:t>в </a:t>
            </a:r>
            <a:r>
              <a:rPr sz="1100" spc="-20" dirty="0" err="1" smtClean="0">
                <a:latin typeface="Arial"/>
                <a:cs typeface="Arial"/>
              </a:rPr>
              <a:t>У</a:t>
            </a:r>
            <a:r>
              <a:rPr sz="1100" spc="110" dirty="0" err="1" smtClean="0">
                <a:latin typeface="Arial"/>
                <a:cs typeface="Arial"/>
              </a:rPr>
              <a:t>пр</a:t>
            </a:r>
            <a:r>
              <a:rPr sz="1100" spc="50" dirty="0" err="1" smtClean="0">
                <a:latin typeface="Arial"/>
                <a:cs typeface="Arial"/>
              </a:rPr>
              <a:t>авлени</a:t>
            </a:r>
            <a:r>
              <a:rPr lang="ru-RU" sz="1100" spc="50" dirty="0" smtClean="0">
                <a:latin typeface="Arial"/>
                <a:cs typeface="Arial"/>
              </a:rPr>
              <a:t>е</a:t>
            </a:r>
            <a:r>
              <a:rPr sz="1100" spc="10" dirty="0" smtClean="0">
                <a:latin typeface="Arial"/>
                <a:cs typeface="Arial"/>
              </a:rPr>
              <a:t> </a:t>
            </a:r>
            <a:r>
              <a:rPr sz="1100" spc="30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оциально</a:t>
            </a:r>
            <a:r>
              <a:rPr sz="1100" spc="90" dirty="0">
                <a:latin typeface="Arial"/>
                <a:cs typeface="Arial"/>
              </a:rPr>
              <a:t>й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защит</a:t>
            </a:r>
            <a:r>
              <a:rPr sz="1100" spc="85" dirty="0">
                <a:latin typeface="Arial"/>
                <a:cs typeface="Arial"/>
              </a:rPr>
              <a:t>ы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на</a:t>
            </a:r>
            <a:r>
              <a:rPr sz="1100" spc="35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е</a:t>
            </a:r>
            <a:r>
              <a:rPr sz="1100" spc="65" dirty="0">
                <a:latin typeface="Arial"/>
                <a:cs typeface="Arial"/>
              </a:rPr>
              <a:t>лени</a:t>
            </a:r>
            <a:r>
              <a:rPr sz="1100" spc="85" dirty="0">
                <a:latin typeface="Arial"/>
                <a:cs typeface="Arial"/>
              </a:rPr>
              <a:t>я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п</a:t>
            </a:r>
            <a:r>
              <a:rPr sz="1100" spc="114" dirty="0">
                <a:latin typeface="Arial"/>
                <a:cs typeface="Arial"/>
              </a:rPr>
              <a:t>о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ме</a:t>
            </a:r>
            <a:r>
              <a:rPr sz="1100" spc="35" dirty="0">
                <a:latin typeface="Arial"/>
                <a:cs typeface="Arial"/>
              </a:rPr>
              <a:t>с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60" dirty="0">
                <a:latin typeface="Arial"/>
                <a:cs typeface="Arial"/>
              </a:rPr>
              <a:t>у</a:t>
            </a:r>
            <a:r>
              <a:rPr sz="1100" spc="-6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жи</a:t>
            </a:r>
            <a:r>
              <a:rPr sz="1100" spc="35" dirty="0">
                <a:latin typeface="Arial"/>
                <a:cs typeface="Arial"/>
              </a:rPr>
              <a:t>т</a:t>
            </a:r>
            <a:r>
              <a:rPr sz="1100" spc="30" dirty="0">
                <a:latin typeface="Arial"/>
                <a:cs typeface="Arial"/>
              </a:rPr>
              <a:t>е</a:t>
            </a:r>
            <a:r>
              <a:rPr sz="1100" spc="25" dirty="0">
                <a:latin typeface="Arial"/>
                <a:cs typeface="Arial"/>
              </a:rPr>
              <a:t>ль</a:t>
            </a:r>
            <a:r>
              <a:rPr sz="1100" spc="10" dirty="0">
                <a:latin typeface="Arial"/>
                <a:cs typeface="Arial"/>
              </a:rPr>
              <a:t>с</a:t>
            </a:r>
            <a:r>
              <a:rPr sz="1100" spc="-15" dirty="0">
                <a:latin typeface="Arial"/>
                <a:cs typeface="Arial"/>
              </a:rPr>
              <a:t>тва.</a:t>
            </a:r>
            <a:r>
              <a:rPr sz="1100" spc="-20" dirty="0">
                <a:latin typeface="Arial"/>
                <a:cs typeface="Arial"/>
              </a:rPr>
              <a:t> </a:t>
            </a:r>
            <a:endParaRPr lang="ru-RU" sz="1100" spc="-20" dirty="0" smtClean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r>
              <a:rPr sz="1100" spc="45" dirty="0" err="1" smtClean="0">
                <a:latin typeface="Arial"/>
                <a:cs typeface="Arial"/>
              </a:rPr>
              <a:t>О</a:t>
            </a:r>
            <a:r>
              <a:rPr sz="1100" spc="75" dirty="0" err="1" smtClean="0">
                <a:latin typeface="Arial"/>
                <a:cs typeface="Arial"/>
              </a:rPr>
              <a:t>тп</a:t>
            </a:r>
            <a:r>
              <a:rPr sz="1100" spc="80" dirty="0" err="1" smtClean="0">
                <a:latin typeface="Arial"/>
                <a:cs typeface="Arial"/>
              </a:rPr>
              <a:t>р</a:t>
            </a:r>
            <a:r>
              <a:rPr sz="1100" spc="45" dirty="0" err="1" smtClean="0">
                <a:latin typeface="Arial"/>
                <a:cs typeface="Arial"/>
              </a:rPr>
              <a:t>авит</a:t>
            </a:r>
            <a:r>
              <a:rPr sz="1100" spc="60" dirty="0" err="1" smtClean="0">
                <a:latin typeface="Arial"/>
                <a:cs typeface="Arial"/>
              </a:rPr>
              <a:t>ь</a:t>
            </a:r>
            <a:r>
              <a:rPr sz="1100" spc="-45" dirty="0" smtClean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письмо</a:t>
            </a:r>
            <a:r>
              <a:rPr sz="1100" spc="120" dirty="0">
                <a:latin typeface="Arial"/>
                <a:cs typeface="Arial"/>
              </a:rPr>
              <a:t>м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чер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з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о</a:t>
            </a:r>
            <a:r>
              <a:rPr sz="1100" spc="-35" dirty="0">
                <a:latin typeface="Arial"/>
                <a:cs typeface="Arial"/>
              </a:rPr>
              <a:t>т</a:t>
            </a:r>
            <a:r>
              <a:rPr sz="1100" spc="55" dirty="0">
                <a:latin typeface="Arial"/>
                <a:cs typeface="Arial"/>
              </a:rPr>
              <a:t>д</a:t>
            </a:r>
            <a:r>
              <a:rPr sz="1100" spc="35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лени</a:t>
            </a:r>
            <a:r>
              <a:rPr sz="1100" spc="85" dirty="0">
                <a:latin typeface="Arial"/>
                <a:cs typeface="Arial"/>
              </a:rPr>
              <a:t>я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Почт</a:t>
            </a:r>
            <a:r>
              <a:rPr sz="1100" spc="85" dirty="0">
                <a:latin typeface="Arial"/>
                <a:cs typeface="Arial"/>
              </a:rPr>
              <a:t>ы</a:t>
            </a:r>
            <a:r>
              <a:rPr sz="1100" spc="-45" dirty="0">
                <a:latin typeface="Arial"/>
                <a:cs typeface="Arial"/>
              </a:rPr>
              <a:t> </a:t>
            </a:r>
            <a:r>
              <a:rPr sz="1100" spc="10" dirty="0" err="1">
                <a:latin typeface="Arial"/>
                <a:cs typeface="Arial"/>
              </a:rPr>
              <a:t>Р</a:t>
            </a:r>
            <a:r>
              <a:rPr sz="1100" spc="60" dirty="0" err="1">
                <a:latin typeface="Arial"/>
                <a:cs typeface="Arial"/>
              </a:rPr>
              <a:t>о</a:t>
            </a:r>
            <a:r>
              <a:rPr sz="1100" spc="45" dirty="0" err="1">
                <a:latin typeface="Arial"/>
                <a:cs typeface="Arial"/>
              </a:rPr>
              <a:t>с</a:t>
            </a:r>
            <a:r>
              <a:rPr sz="1100" spc="50" dirty="0" err="1">
                <a:latin typeface="Arial"/>
                <a:cs typeface="Arial"/>
              </a:rPr>
              <a:t>сии</a:t>
            </a:r>
            <a:r>
              <a:rPr sz="1100" spc="50" dirty="0" smtClean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3" name="object 2"/>
          <p:cNvSpPr/>
          <p:nvPr/>
        </p:nvSpPr>
        <p:spPr>
          <a:xfrm>
            <a:off x="736600" y="4870450"/>
            <a:ext cx="260997" cy="2609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4" name="object 3"/>
          <p:cNvSpPr txBox="1"/>
          <p:nvPr/>
        </p:nvSpPr>
        <p:spPr>
          <a:xfrm>
            <a:off x="812800" y="4917440"/>
            <a:ext cx="11811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lang="ru-RU" sz="1100" b="1" spc="1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Rectangle 1"/>
          <p:cNvSpPr>
            <a:spLocks noChangeArrowheads="1"/>
          </p:cNvSpPr>
          <p:nvPr/>
        </p:nvSpPr>
        <p:spPr bwMode="auto">
          <a:xfrm>
            <a:off x="812800" y="5951896"/>
            <a:ext cx="2438400" cy="1454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Форма заявления на заключение социального контракта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lang="ru-RU" sz="800" b="1" dirty="0" smtClean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01625" algn="l"/>
              </a:tabLst>
            </a:pPr>
            <a:r>
              <a:rPr lang="ru-RU" sz="1050" dirty="0" smtClean="0"/>
              <a:t>https://trud.pnzreg.ru/sotsialnaya-podderzhka-grazhdan/sotsialnyy-kontrakt/formy-dokumentov/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object 6"/>
          <p:cNvSpPr txBox="1"/>
          <p:nvPr/>
        </p:nvSpPr>
        <p:spPr>
          <a:xfrm>
            <a:off x="736600" y="52514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9" name="object 6"/>
          <p:cNvSpPr txBox="1"/>
          <p:nvPr/>
        </p:nvSpPr>
        <p:spPr>
          <a:xfrm>
            <a:off x="736600" y="55562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403600" y="5911850"/>
            <a:ext cx="1320800" cy="132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448399" y="4794250"/>
            <a:ext cx="4936401" cy="22098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707297" y="159448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endParaRPr sz="1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93800" y="527050"/>
            <a:ext cx="2412443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70"/>
              </a:lnSpc>
            </a:pPr>
            <a:r>
              <a:rPr sz="1100" b="1" spc="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тве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жда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-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ли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форма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7350" y="949325"/>
            <a:ext cx="4296450" cy="49212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70"/>
              </a:lnSpc>
            </a:pPr>
            <a:r>
              <a:rPr lang="ru-RU" sz="1100" spc="105" dirty="0" smtClean="0">
                <a:latin typeface="Arial"/>
                <a:cs typeface="Arial"/>
              </a:rPr>
              <a:t>Типовая форма социального контракта </a:t>
            </a:r>
            <a:r>
              <a:rPr lang="ru-RU" sz="1100" spc="-20" dirty="0" smtClean="0">
                <a:latin typeface="Arial"/>
                <a:cs typeface="Arial"/>
              </a:rPr>
              <a:t>н</a:t>
            </a:r>
            <a:r>
              <a:rPr lang="ru-RU" sz="1100" spc="75" dirty="0" smtClean="0">
                <a:latin typeface="Arial"/>
                <a:cs typeface="Arial"/>
              </a:rPr>
              <a:t>а</a:t>
            </a:r>
            <a:r>
              <a:rPr lang="ru-RU" sz="1100" spc="-20" dirty="0" smtClean="0">
                <a:latin typeface="Arial"/>
                <a:cs typeface="Arial"/>
              </a:rPr>
              <a:t> </a:t>
            </a:r>
            <a:r>
              <a:rPr lang="ru-RU" sz="1100" spc="80" dirty="0" smtClean="0">
                <a:latin typeface="Arial"/>
                <a:cs typeface="Arial"/>
              </a:rPr>
              <a:t>основе</a:t>
            </a:r>
            <a:r>
              <a:rPr lang="ru-RU" sz="1100" spc="-20" dirty="0" smtClean="0">
                <a:latin typeface="Arial"/>
                <a:cs typeface="Arial"/>
              </a:rPr>
              <a:t> </a:t>
            </a:r>
            <a:r>
              <a:rPr lang="ru-RU" sz="1100" spc="75" dirty="0" smtClean="0">
                <a:latin typeface="Arial"/>
                <a:cs typeface="Arial"/>
              </a:rPr>
              <a:t>треб</a:t>
            </a:r>
            <a:r>
              <a:rPr lang="ru-RU" sz="1100" spc="85" dirty="0" smtClean="0">
                <a:latin typeface="Arial"/>
                <a:cs typeface="Arial"/>
              </a:rPr>
              <a:t>о</a:t>
            </a:r>
            <a:r>
              <a:rPr lang="ru-RU" sz="1100" spc="100" dirty="0" smtClean="0">
                <a:latin typeface="Arial"/>
                <a:cs typeface="Arial"/>
              </a:rPr>
              <a:t>ваний</a:t>
            </a:r>
            <a:r>
              <a:rPr lang="ru-RU" sz="1100" spc="-20" dirty="0" smtClean="0">
                <a:latin typeface="Arial"/>
                <a:cs typeface="Arial"/>
              </a:rPr>
              <a:t> </a:t>
            </a:r>
            <a:r>
              <a:rPr lang="ru-RU" sz="1100" spc="5" dirty="0" smtClean="0">
                <a:latin typeface="Arial"/>
                <a:cs typeface="Arial"/>
              </a:rPr>
              <a:t>ф</a:t>
            </a:r>
            <a:r>
              <a:rPr lang="ru-RU" sz="1100" spc="-10" dirty="0" smtClean="0">
                <a:latin typeface="Arial"/>
                <a:cs typeface="Arial"/>
              </a:rPr>
              <a:t>е</a:t>
            </a:r>
            <a:r>
              <a:rPr lang="ru-RU" sz="1100" spc="90" dirty="0" smtClean="0">
                <a:latin typeface="Arial"/>
                <a:cs typeface="Arial"/>
              </a:rPr>
              <a:t>де</a:t>
            </a:r>
            <a:r>
              <a:rPr lang="ru-RU" sz="1100" spc="85" dirty="0" smtClean="0">
                <a:latin typeface="Arial"/>
                <a:cs typeface="Arial"/>
              </a:rPr>
              <a:t>р</a:t>
            </a:r>
            <a:r>
              <a:rPr lang="ru-RU" sz="1100" spc="75" dirty="0" smtClean="0">
                <a:latin typeface="Arial"/>
                <a:cs typeface="Arial"/>
              </a:rPr>
              <a:t>ально</a:t>
            </a:r>
            <a:r>
              <a:rPr lang="ru-RU" sz="1100" spc="20" dirty="0" smtClean="0">
                <a:latin typeface="Arial"/>
                <a:cs typeface="Arial"/>
              </a:rPr>
              <a:t>г</a:t>
            </a:r>
            <a:r>
              <a:rPr lang="ru-RU" sz="1100" spc="85" dirty="0" smtClean="0">
                <a:latin typeface="Arial"/>
                <a:cs typeface="Arial"/>
              </a:rPr>
              <a:t>о</a:t>
            </a:r>
            <a:r>
              <a:rPr lang="ru-RU" sz="1100" spc="-20" dirty="0" smtClean="0">
                <a:latin typeface="Arial"/>
                <a:cs typeface="Arial"/>
              </a:rPr>
              <a:t> з</a:t>
            </a:r>
            <a:r>
              <a:rPr lang="ru-RU" sz="1100" spc="85" dirty="0" smtClean="0">
                <a:latin typeface="Arial"/>
                <a:cs typeface="Arial"/>
              </a:rPr>
              <a:t>а</a:t>
            </a:r>
            <a:r>
              <a:rPr lang="ru-RU" sz="1100" spc="50" dirty="0" smtClean="0">
                <a:latin typeface="Arial"/>
                <a:cs typeface="Arial"/>
              </a:rPr>
              <a:t>к</a:t>
            </a:r>
            <a:r>
              <a:rPr lang="ru-RU" sz="1100" spc="100" dirty="0" smtClean="0">
                <a:latin typeface="Arial"/>
                <a:cs typeface="Arial"/>
              </a:rPr>
              <a:t>он</a:t>
            </a:r>
            <a:r>
              <a:rPr lang="ru-RU" sz="1100" spc="95" dirty="0" smtClean="0">
                <a:latin typeface="Arial"/>
                <a:cs typeface="Arial"/>
              </a:rPr>
              <a:t>о</a:t>
            </a:r>
            <a:r>
              <a:rPr lang="ru-RU" sz="1100" spc="35" dirty="0" smtClean="0">
                <a:latin typeface="Arial"/>
                <a:cs typeface="Arial"/>
              </a:rPr>
              <a:t>да</a:t>
            </a:r>
            <a:r>
              <a:rPr lang="ru-RU" sz="1100" dirty="0" smtClean="0">
                <a:latin typeface="Arial"/>
                <a:cs typeface="Arial"/>
              </a:rPr>
              <a:t>т</a:t>
            </a:r>
            <a:r>
              <a:rPr lang="ru-RU" sz="1100" spc="50" dirty="0" smtClean="0">
                <a:latin typeface="Arial"/>
                <a:cs typeface="Arial"/>
              </a:rPr>
              <a:t>ель</a:t>
            </a:r>
            <a:r>
              <a:rPr lang="ru-RU" sz="1100" spc="30" dirty="0" smtClean="0">
                <a:latin typeface="Arial"/>
                <a:cs typeface="Arial"/>
              </a:rPr>
              <a:t>с</a:t>
            </a:r>
            <a:r>
              <a:rPr lang="ru-RU" sz="1100" spc="10" dirty="0" smtClean="0">
                <a:latin typeface="Arial"/>
                <a:cs typeface="Arial"/>
              </a:rPr>
              <a:t>тва.</a:t>
            </a:r>
            <a:r>
              <a:rPr sz="1100" spc="60" dirty="0" err="1" smtClean="0">
                <a:latin typeface="Arial"/>
                <a:cs typeface="Arial"/>
              </a:rPr>
              <a:t>у</a:t>
            </a:r>
            <a:r>
              <a:rPr sz="1100" spc="70" dirty="0" err="1" smtClean="0">
                <a:latin typeface="Arial"/>
                <a:cs typeface="Arial"/>
              </a:rPr>
              <a:t>тве</a:t>
            </a:r>
            <a:r>
              <a:rPr sz="1100" spc="50" dirty="0" err="1" smtClean="0">
                <a:latin typeface="Arial"/>
                <a:cs typeface="Arial"/>
              </a:rPr>
              <a:t>р</a:t>
            </a:r>
            <a:r>
              <a:rPr sz="1100" spc="85" dirty="0" err="1" smtClean="0">
                <a:latin typeface="Arial"/>
                <a:cs typeface="Arial"/>
              </a:rPr>
              <a:t>жд</a:t>
            </a:r>
            <a:r>
              <a:rPr lang="ru-RU" sz="1100" spc="85" dirty="0" err="1" smtClean="0">
                <a:latin typeface="Arial"/>
                <a:cs typeface="Arial"/>
              </a:rPr>
              <a:t>ена</a:t>
            </a:r>
            <a:r>
              <a:rPr lang="ru-RU" sz="1100" spc="85" dirty="0" smtClean="0">
                <a:latin typeface="Arial"/>
                <a:cs typeface="Arial"/>
              </a:rPr>
              <a:t> </a:t>
            </a:r>
            <a:r>
              <a:rPr lang="ru-RU" sz="1100" dirty="0" smtClean="0">
                <a:latin typeface="Arial"/>
                <a:cs typeface="Arial"/>
              </a:rPr>
              <a:t>Постановление Правительства Пензенской области от 26.02.2021 № 83-пП «Об особенностях назначения и выплаты государственной социальной помощи на основании социального контракта отдельным категориям граждан».</a:t>
            </a:r>
          </a:p>
          <a:p>
            <a:pPr marL="12698" marR="12698">
              <a:lnSpc>
                <a:spcPts val="1270"/>
              </a:lnSpc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35901" y="3270250"/>
            <a:ext cx="3751579" cy="14027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4125" marR="1234895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овы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принципы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р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ал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изации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750"/>
              </a:lnSpc>
              <a:spcBef>
                <a:spcPts val="14"/>
              </a:spcBef>
            </a:pPr>
            <a:endParaRPr sz="750" dirty="0"/>
          </a:p>
          <a:p>
            <a:pPr marL="12698"/>
            <a:r>
              <a:rPr sz="1100" spc="105" dirty="0">
                <a:latin typeface="Arial"/>
                <a:cs typeface="Arial"/>
              </a:rPr>
              <a:t>Д</a:t>
            </a:r>
            <a:r>
              <a:rPr sz="1100" spc="95" dirty="0">
                <a:latin typeface="Arial"/>
                <a:cs typeface="Arial"/>
              </a:rPr>
              <a:t>обров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75" dirty="0">
                <a:latin typeface="Arial"/>
                <a:cs typeface="Arial"/>
              </a:rPr>
              <a:t>льно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уча</a:t>
            </a:r>
            <a:r>
              <a:rPr sz="1100" spc="40" dirty="0">
                <a:latin typeface="Arial"/>
                <a:cs typeface="Arial"/>
              </a:rPr>
              <a:t>с</a:t>
            </a:r>
            <a:r>
              <a:rPr sz="1100" spc="35" dirty="0">
                <a:latin typeface="Arial"/>
                <a:cs typeface="Arial"/>
              </a:rPr>
              <a:t>тия.</a:t>
            </a:r>
            <a:endParaRPr sz="1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  <a:spcBef>
                <a:spcPts val="25"/>
              </a:spcBef>
            </a:pP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б</a:t>
            </a:r>
            <a:r>
              <a:rPr sz="1100" spc="50" dirty="0">
                <a:latin typeface="Arial"/>
                <a:cs typeface="Arial"/>
              </a:rPr>
              <a:t>я</a:t>
            </a:r>
            <a:r>
              <a:rPr sz="1100" spc="40" dirty="0">
                <a:latin typeface="Arial"/>
                <a:cs typeface="Arial"/>
              </a:rPr>
              <a:t>за</a:t>
            </a:r>
            <a:r>
              <a:rPr sz="1100" spc="1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льно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ть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испо</a:t>
            </a:r>
            <a:r>
              <a:rPr sz="1100" spc="95" dirty="0">
                <a:latin typeface="Arial"/>
                <a:cs typeface="Arial"/>
              </a:rPr>
              <a:t>лнения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ловий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та.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100" dirty="0">
                <a:latin typeface="Arial"/>
                <a:cs typeface="Arial"/>
              </a:rPr>
              <a:t>Индивид</a:t>
            </a:r>
            <a:r>
              <a:rPr sz="1100" spc="65" dirty="0">
                <a:latin typeface="Arial"/>
                <a:cs typeface="Arial"/>
              </a:rPr>
              <a:t>у</a:t>
            </a:r>
            <a:r>
              <a:rPr sz="1100" spc="75" dirty="0">
                <a:latin typeface="Arial"/>
                <a:cs typeface="Arial"/>
              </a:rPr>
              <a:t>альный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50" dirty="0">
                <a:latin typeface="Arial"/>
                <a:cs typeface="Arial"/>
              </a:rPr>
              <a:t>д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при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опр</a:t>
            </a:r>
            <a:r>
              <a:rPr sz="1100" spc="95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105" dirty="0">
                <a:latin typeface="Arial"/>
                <a:cs typeface="Arial"/>
              </a:rPr>
              <a:t>лении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70" dirty="0">
                <a:latin typeface="Arial"/>
                <a:cs typeface="Arial"/>
              </a:rPr>
              <a:t>л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65"/>
              </a:lnSpc>
            </a:pPr>
            <a:r>
              <a:rPr sz="1100" spc="120" dirty="0">
                <a:latin typeface="Arial"/>
                <a:cs typeface="Arial"/>
              </a:rPr>
              <a:t>вий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0" dirty="0">
                <a:latin typeface="Arial"/>
                <a:cs typeface="Arial"/>
              </a:rPr>
              <a:t>та.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65"/>
              </a:lnSpc>
            </a:pPr>
            <a:r>
              <a:rPr sz="1100" spc="65" dirty="0">
                <a:latin typeface="Arial"/>
                <a:cs typeface="Arial"/>
              </a:rPr>
              <a:t>Ц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5" dirty="0">
                <a:latin typeface="Arial"/>
                <a:cs typeface="Arial"/>
              </a:rPr>
              <a:t>левой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" dirty="0">
                <a:latin typeface="Arial"/>
                <a:cs typeface="Arial"/>
              </a:rPr>
              <a:t>х</a:t>
            </a:r>
            <a:r>
              <a:rPr sz="1100" spc="85" dirty="0">
                <a:latin typeface="Arial"/>
                <a:cs typeface="Arial"/>
              </a:rPr>
              <a:t>а</a:t>
            </a:r>
            <a:r>
              <a:rPr sz="1100" spc="80" dirty="0">
                <a:latin typeface="Arial"/>
                <a:cs typeface="Arial"/>
              </a:rPr>
              <a:t>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100" dirty="0">
                <a:latin typeface="Arial"/>
                <a:cs typeface="Arial"/>
              </a:rPr>
              <a:t>ер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85" dirty="0">
                <a:latin typeface="Arial"/>
                <a:cs typeface="Arial"/>
              </a:rPr>
              <a:t>зания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помощи.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707297" y="38036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720003" y="527050"/>
            <a:ext cx="260997" cy="26099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793307" y="574040"/>
            <a:ext cx="11493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lang="ru-RU" sz="1100" b="1" spc="85" dirty="0" smtClean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720003" y="3346450"/>
            <a:ext cx="260997" cy="26099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762991" y="3393440"/>
            <a:ext cx="17526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algn="ctr"/>
            <a:r>
              <a:rPr lang="en-US" sz="1100" b="1" spc="-25" dirty="0" smtClean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0" y="0"/>
            <a:ext cx="287997" cy="7595996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140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6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23" name="object 11"/>
          <p:cNvSpPr txBox="1"/>
          <p:nvPr/>
        </p:nvSpPr>
        <p:spPr>
          <a:xfrm>
            <a:off x="711078" y="464248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4" name="object 11"/>
          <p:cNvSpPr txBox="1"/>
          <p:nvPr/>
        </p:nvSpPr>
        <p:spPr>
          <a:xfrm>
            <a:off x="707297" y="42608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5" name="object 11"/>
          <p:cNvSpPr txBox="1"/>
          <p:nvPr/>
        </p:nvSpPr>
        <p:spPr>
          <a:xfrm>
            <a:off x="707297" y="39560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736600" y="2144127"/>
            <a:ext cx="2438400" cy="11156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r>
              <a:rPr kumimoji="0" lang="ru-RU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Arial Unicode MS" pitchFamily="34" charset="-128"/>
                <a:cs typeface="Arial" pitchFamily="34" charset="0"/>
              </a:rPr>
              <a:t>Форма социального контракта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lang="ru-RU" sz="800" b="1" dirty="0" smtClean="0">
              <a:latin typeface="Arial" pitchFamily="34" charset="0"/>
              <a:ea typeface="Arial Unicode MS" pitchFamily="34" charset="-128"/>
              <a:cs typeface="Arial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tabLst>
                <a:tab pos="301625" algn="l"/>
              </a:tabLst>
            </a:pPr>
            <a:r>
              <a:rPr lang="ru-RU" sz="1050" dirty="0" smtClean="0"/>
              <a:t>https://trud.pnzreg.ru/sotsialnaya-podderzhka-grazhdan/sotsialnyy-kontrakt/formy-dokumentov/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01625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79800" y="1974850"/>
            <a:ext cx="14478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4072" y="2803851"/>
            <a:ext cx="811923" cy="2825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92883" y="0"/>
            <a:ext cx="3343109" cy="6169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1370" y="1162490"/>
            <a:ext cx="1274622" cy="304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17600" y="645795"/>
            <a:ext cx="3155315" cy="4908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 algn="just">
              <a:lnSpc>
                <a:spcPts val="126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про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изводи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уч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дов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асч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ср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дн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душево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ода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емьи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х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ода</a:t>
            </a:r>
            <a:r>
              <a:rPr sz="1100" b="1" spc="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дино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живающе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ажданин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20001" y="1416686"/>
            <a:ext cx="4207599" cy="177736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96506">
              <a:lnSpc>
                <a:spcPts val="1270"/>
              </a:lnSpc>
            </a:pPr>
            <a:r>
              <a:rPr sz="1100" spc="120" dirty="0">
                <a:latin typeface="Arial"/>
                <a:cs typeface="Arial"/>
              </a:rPr>
              <a:t>Про</a:t>
            </a:r>
            <a:r>
              <a:rPr sz="1100" spc="95" dirty="0">
                <a:latin typeface="Arial"/>
                <a:cs typeface="Arial"/>
              </a:rPr>
              <a:t>и</a:t>
            </a:r>
            <a:r>
              <a:rPr sz="1100" spc="80" dirty="0">
                <a:latin typeface="Arial"/>
                <a:cs typeface="Arial"/>
              </a:rPr>
              <a:t>зв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80" dirty="0">
                <a:latin typeface="Arial"/>
                <a:cs typeface="Arial"/>
              </a:rPr>
              <a:t>ди</a:t>
            </a:r>
            <a:r>
              <a:rPr sz="1100" spc="35" dirty="0">
                <a:latin typeface="Arial"/>
                <a:cs typeface="Arial"/>
              </a:rPr>
              <a:t>т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основании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110" dirty="0">
                <a:latin typeface="Arial"/>
                <a:cs typeface="Arial"/>
              </a:rPr>
              <a:t>дений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45" dirty="0">
                <a:latin typeface="Arial"/>
                <a:cs typeface="Arial"/>
              </a:rPr>
              <a:t>таве</a:t>
            </a:r>
            <a:r>
              <a:rPr sz="1100" spc="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семьи,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дах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членов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емьи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или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120" dirty="0">
                <a:latin typeface="Arial"/>
                <a:cs typeface="Arial"/>
              </a:rPr>
              <a:t>дино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95" dirty="0">
                <a:latin typeface="Arial"/>
                <a:cs typeface="Arial"/>
              </a:rPr>
              <a:t>о</a:t>
            </a:r>
            <a:r>
              <a:rPr sz="1100" spc="155" dirty="0">
                <a:latin typeface="Arial"/>
                <a:cs typeface="Arial"/>
              </a:rPr>
              <a:t>жи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вающе</a:t>
            </a:r>
            <a:r>
              <a:rPr sz="1100" spc="2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85" dirty="0">
                <a:latin typeface="Arial"/>
                <a:cs typeface="Arial"/>
              </a:rPr>
              <a:t>ажданина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 err="1">
                <a:latin typeface="Arial"/>
                <a:cs typeface="Arial"/>
              </a:rPr>
              <a:t>принадл</a:t>
            </a:r>
            <a:r>
              <a:rPr sz="1100" spc="75" dirty="0" err="1">
                <a:latin typeface="Arial"/>
                <a:cs typeface="Arial"/>
              </a:rPr>
              <a:t>е</a:t>
            </a:r>
            <a:r>
              <a:rPr sz="1100" spc="150" dirty="0" err="1">
                <a:latin typeface="Arial"/>
                <a:cs typeface="Arial"/>
              </a:rPr>
              <a:t>ж</a:t>
            </a:r>
            <a:r>
              <a:rPr sz="1100" spc="75" dirty="0" err="1">
                <a:latin typeface="Arial"/>
                <a:cs typeface="Arial"/>
              </a:rPr>
              <a:t>ащем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 err="1" smtClean="0">
                <a:latin typeface="Arial"/>
                <a:cs typeface="Arial"/>
              </a:rPr>
              <a:t>им</a:t>
            </a:r>
            <a:r>
              <a:rPr sz="1100" spc="95" dirty="0" err="1" smtClean="0">
                <a:latin typeface="Arial"/>
                <a:cs typeface="Arial"/>
              </a:rPr>
              <a:t>имуще</a:t>
            </a:r>
            <a:r>
              <a:rPr sz="1100" spc="50" dirty="0" err="1" smtClean="0">
                <a:latin typeface="Arial"/>
                <a:cs typeface="Arial"/>
              </a:rPr>
              <a:t>стве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пр</a:t>
            </a:r>
            <a:r>
              <a:rPr sz="1100" spc="60" dirty="0">
                <a:latin typeface="Arial"/>
                <a:cs typeface="Arial"/>
              </a:rPr>
              <a:t>аве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об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твенно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ти,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у</a:t>
            </a:r>
            <a:r>
              <a:rPr sz="1100" spc="85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занных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заявлении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об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105" dirty="0">
                <a:latin typeface="Arial"/>
                <a:cs typeface="Arial"/>
              </a:rPr>
              <a:t>зании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80" dirty="0">
                <a:latin typeface="Arial"/>
                <a:cs typeface="Arial"/>
              </a:rPr>
              <a:t>дар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помощи,</a:t>
            </a:r>
            <a:endParaRPr sz="1100" dirty="0">
              <a:latin typeface="Arial"/>
              <a:cs typeface="Arial"/>
            </a:endParaRPr>
          </a:p>
          <a:p>
            <a:pPr marL="12698">
              <a:lnSpc>
                <a:spcPts val="1230"/>
              </a:lnSpc>
            </a:pPr>
            <a:r>
              <a:rPr sz="1100" spc="20" dirty="0">
                <a:latin typeface="Arial"/>
                <a:cs typeface="Arial"/>
              </a:rPr>
              <a:t>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так</a:t>
            </a:r>
            <a:r>
              <a:rPr sz="1100" spc="90" dirty="0">
                <a:latin typeface="Arial"/>
                <a:cs typeface="Arial"/>
              </a:rPr>
              <a:t>ж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уч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-15" dirty="0">
                <a:latin typeface="Arial"/>
                <a:cs typeface="Arial"/>
              </a:rPr>
              <a:t>т</a:t>
            </a:r>
            <a:r>
              <a:rPr sz="1100" spc="95" dirty="0">
                <a:latin typeface="Arial"/>
                <a:cs typeface="Arial"/>
              </a:rPr>
              <a:t>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иных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65" dirty="0">
                <a:latin typeface="Arial"/>
                <a:cs typeface="Arial"/>
              </a:rPr>
              <a:t>ловий,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 err="1">
                <a:latin typeface="Arial"/>
                <a:cs typeface="Arial"/>
              </a:rPr>
              <a:t>опр</a:t>
            </a:r>
            <a:r>
              <a:rPr sz="1100" spc="95" dirty="0" err="1">
                <a:latin typeface="Arial"/>
                <a:cs typeface="Arial"/>
              </a:rPr>
              <a:t>е</a:t>
            </a:r>
            <a:r>
              <a:rPr sz="1100" spc="70" dirty="0" err="1">
                <a:latin typeface="Arial"/>
                <a:cs typeface="Arial"/>
              </a:rPr>
              <a:t>д</a:t>
            </a:r>
            <a:r>
              <a:rPr sz="1100" spc="50" dirty="0" err="1">
                <a:latin typeface="Arial"/>
                <a:cs typeface="Arial"/>
              </a:rPr>
              <a:t>е</a:t>
            </a:r>
            <a:r>
              <a:rPr sz="1100" spc="75" dirty="0" err="1">
                <a:latin typeface="Arial"/>
                <a:cs typeface="Arial"/>
              </a:rPr>
              <a:t>ленных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 err="1" smtClean="0">
                <a:latin typeface="Arial"/>
                <a:cs typeface="Arial"/>
              </a:rPr>
              <a:t>Ф</a:t>
            </a:r>
            <a:r>
              <a:rPr sz="1100" spc="80" dirty="0" err="1" smtClean="0">
                <a:latin typeface="Arial"/>
                <a:cs typeface="Arial"/>
              </a:rPr>
              <a:t>е</a:t>
            </a:r>
            <a:r>
              <a:rPr sz="1100" spc="70" dirty="0" err="1" smtClean="0">
                <a:latin typeface="Arial"/>
                <a:cs typeface="Arial"/>
              </a:rPr>
              <a:t>д</a:t>
            </a:r>
            <a:r>
              <a:rPr sz="1100" spc="75" dirty="0" err="1" smtClean="0">
                <a:latin typeface="Arial"/>
                <a:cs typeface="Arial"/>
              </a:rPr>
              <a:t>е</a:t>
            </a:r>
            <a:r>
              <a:rPr sz="1100" spc="135" dirty="0" err="1" smtClean="0">
                <a:latin typeface="Arial"/>
                <a:cs typeface="Arial"/>
              </a:rPr>
              <a:t>р</a:t>
            </a:r>
            <a:r>
              <a:rPr sz="1100" spc="70" dirty="0" err="1" smtClean="0">
                <a:latin typeface="Arial"/>
                <a:cs typeface="Arial"/>
              </a:rPr>
              <a:t>альным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за</a:t>
            </a:r>
            <a:r>
              <a:rPr sz="1100" spc="5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оном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" dirty="0">
                <a:latin typeface="Arial"/>
                <a:cs typeface="Arial"/>
              </a:rPr>
              <a:t>«О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по</a:t>
            </a:r>
            <a:r>
              <a:rPr sz="1100" spc="95" dirty="0">
                <a:latin typeface="Arial"/>
                <a:cs typeface="Arial"/>
              </a:rPr>
              <a:t>р</a:t>
            </a:r>
            <a:r>
              <a:rPr sz="1100" spc="105" dirty="0">
                <a:latin typeface="Arial"/>
                <a:cs typeface="Arial"/>
              </a:rPr>
              <a:t>яд</a:t>
            </a:r>
            <a:r>
              <a:rPr sz="1100" spc="55" dirty="0">
                <a:latin typeface="Arial"/>
                <a:cs typeface="Arial"/>
              </a:rPr>
              <a:t>к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уч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20" dirty="0">
                <a:latin typeface="Arial"/>
                <a:cs typeface="Arial"/>
              </a:rPr>
              <a:t>та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75" dirty="0">
                <a:latin typeface="Arial"/>
                <a:cs typeface="Arial"/>
              </a:rPr>
              <a:t>дов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р</a:t>
            </a:r>
            <a:r>
              <a:rPr sz="1100" spc="55" dirty="0">
                <a:latin typeface="Arial"/>
                <a:cs typeface="Arial"/>
              </a:rPr>
              <a:t>асч</a:t>
            </a:r>
            <a:r>
              <a:rPr sz="1100" spc="30" dirty="0">
                <a:latin typeface="Arial"/>
                <a:cs typeface="Arial"/>
              </a:rPr>
              <a:t>е</a:t>
            </a:r>
            <a:r>
              <a:rPr sz="1100" spc="20" dirty="0">
                <a:latin typeface="Arial"/>
                <a:cs typeface="Arial"/>
              </a:rPr>
              <a:t>та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ср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85" dirty="0">
                <a:latin typeface="Arial"/>
                <a:cs typeface="Arial"/>
              </a:rPr>
              <a:t>дн</a:t>
            </a:r>
            <a:r>
              <a:rPr sz="1100" spc="7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душево</a:t>
            </a:r>
            <a:r>
              <a:rPr sz="1100" spc="25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да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емьи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о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да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120" dirty="0">
                <a:latin typeface="Arial"/>
                <a:cs typeface="Arial"/>
              </a:rPr>
              <a:t>дино</a:t>
            </a:r>
            <a:r>
              <a:rPr sz="1100" spc="70" dirty="0">
                <a:latin typeface="Arial"/>
                <a:cs typeface="Arial"/>
              </a:rPr>
              <a:t>к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95" dirty="0">
                <a:latin typeface="Arial"/>
                <a:cs typeface="Arial"/>
              </a:rPr>
              <a:t>о</a:t>
            </a:r>
            <a:r>
              <a:rPr sz="1100" spc="110" dirty="0">
                <a:latin typeface="Arial"/>
                <a:cs typeface="Arial"/>
              </a:rPr>
              <a:t>живающе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85" dirty="0">
                <a:latin typeface="Arial"/>
                <a:cs typeface="Arial"/>
              </a:rPr>
              <a:t>ажданина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60" dirty="0">
                <a:latin typeface="Arial"/>
                <a:cs typeface="Arial"/>
              </a:rPr>
              <a:t>для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пр</a:t>
            </a:r>
            <a:r>
              <a:rPr sz="1100" spc="125" dirty="0">
                <a:latin typeface="Arial"/>
                <a:cs typeface="Arial"/>
              </a:rPr>
              <a:t>и</a:t>
            </a:r>
            <a:r>
              <a:rPr sz="1100" spc="90" dirty="0">
                <a:latin typeface="Arial"/>
                <a:cs typeface="Arial"/>
              </a:rPr>
              <a:t>знания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их</a:t>
            </a:r>
            <a:r>
              <a:rPr sz="1100" spc="90" dirty="0">
                <a:latin typeface="Arial"/>
                <a:cs typeface="Arial"/>
              </a:rPr>
              <a:t> малоимущими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85" dirty="0">
                <a:latin typeface="Arial"/>
                <a:cs typeface="Arial"/>
              </a:rPr>
              <a:t>зания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им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80" dirty="0">
                <a:latin typeface="Arial"/>
                <a:cs typeface="Arial"/>
              </a:rPr>
              <a:t>дар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помощи</a:t>
            </a:r>
            <a:r>
              <a:rPr sz="1100" spc="60" dirty="0">
                <a:latin typeface="Arial"/>
                <a:cs typeface="Arial"/>
              </a:rPr>
              <a:t>»</a:t>
            </a:r>
            <a:r>
              <a:rPr sz="1100" spc="-75" dirty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7731" y="3319780"/>
            <a:ext cx="3094069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70"/>
              </a:lnSpc>
            </a:pPr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лучить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ср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1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тва,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выд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ленные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оциальный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2800" y="3733165"/>
            <a:ext cx="3992879" cy="9848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spc="95" dirty="0">
                <a:latin typeface="Arial"/>
                <a:cs typeface="Arial"/>
              </a:rPr>
              <a:t>Перечи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ление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 err="1">
                <a:latin typeface="Arial"/>
                <a:cs typeface="Arial"/>
              </a:rPr>
              <a:t>ден</a:t>
            </a:r>
            <a:r>
              <a:rPr sz="1100" spc="65" dirty="0" err="1">
                <a:latin typeface="Arial"/>
                <a:cs typeface="Arial"/>
              </a:rPr>
              <a:t>е</a:t>
            </a:r>
            <a:r>
              <a:rPr sz="1100" spc="100" dirty="0" err="1">
                <a:latin typeface="Arial"/>
                <a:cs typeface="Arial"/>
              </a:rPr>
              <a:t>жных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 err="1" smtClean="0">
                <a:latin typeface="Arial"/>
                <a:cs typeface="Arial"/>
              </a:rPr>
              <a:t>ср</a:t>
            </a:r>
            <a:r>
              <a:rPr sz="1100" spc="75" dirty="0" err="1" smtClean="0">
                <a:latin typeface="Arial"/>
                <a:cs typeface="Arial"/>
              </a:rPr>
              <a:t>ед</a:t>
            </a:r>
            <a:r>
              <a:rPr sz="1100" spc="50" dirty="0" err="1" smtClean="0">
                <a:latin typeface="Arial"/>
                <a:cs typeface="Arial"/>
              </a:rPr>
              <a:t>с</a:t>
            </a:r>
            <a:r>
              <a:rPr sz="1100" spc="45" dirty="0" err="1" smtClean="0">
                <a:latin typeface="Arial"/>
                <a:cs typeface="Arial"/>
              </a:rPr>
              <a:t>тв</a:t>
            </a:r>
            <a:r>
              <a:rPr lang="ru-RU" sz="1100" spc="45" dirty="0" smtClean="0">
                <a:latin typeface="Arial"/>
                <a:cs typeface="Arial"/>
              </a:rPr>
              <a:t> </a:t>
            </a:r>
            <a:r>
              <a:rPr sz="1100" spc="135" dirty="0" err="1" smtClean="0">
                <a:latin typeface="Arial"/>
                <a:cs typeface="Arial"/>
              </a:rPr>
              <a:t>при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105" dirty="0">
                <a:latin typeface="Arial"/>
                <a:cs typeface="Arial"/>
              </a:rPr>
              <a:t>зании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г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80" dirty="0">
                <a:latin typeface="Arial"/>
                <a:cs typeface="Arial"/>
              </a:rPr>
              <a:t>дар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помощи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95" dirty="0">
                <a:latin typeface="Arial"/>
                <a:cs typeface="Arial"/>
              </a:rPr>
              <a:t>основании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 err="1">
                <a:latin typeface="Arial"/>
                <a:cs typeface="Arial"/>
              </a:rPr>
              <a:t>к</a:t>
            </a:r>
            <a:r>
              <a:rPr sz="1100" spc="90" dirty="0" err="1">
                <a:latin typeface="Arial"/>
                <a:cs typeface="Arial"/>
              </a:rPr>
              <a:t>онтр</a:t>
            </a:r>
            <a:r>
              <a:rPr sz="1100" spc="100" dirty="0" err="1">
                <a:latin typeface="Arial"/>
                <a:cs typeface="Arial"/>
              </a:rPr>
              <a:t>а</a:t>
            </a:r>
            <a:r>
              <a:rPr sz="1100" spc="65" dirty="0" err="1">
                <a:latin typeface="Arial"/>
                <a:cs typeface="Arial"/>
              </a:rPr>
              <a:t>к</a:t>
            </a:r>
            <a:r>
              <a:rPr sz="1100" spc="20" dirty="0" err="1">
                <a:latin typeface="Arial"/>
                <a:cs typeface="Arial"/>
              </a:rPr>
              <a:t>та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 err="1" smtClean="0">
                <a:latin typeface="Arial"/>
                <a:cs typeface="Arial"/>
              </a:rPr>
              <a:t>о</a:t>
            </a:r>
            <a:r>
              <a:rPr sz="1100" spc="60" dirty="0" err="1" smtClean="0">
                <a:latin typeface="Arial"/>
                <a:cs typeface="Arial"/>
              </a:rPr>
              <a:t>с</a:t>
            </a:r>
            <a:r>
              <a:rPr sz="1100" spc="80" dirty="0" err="1" smtClean="0">
                <a:latin typeface="Arial"/>
                <a:cs typeface="Arial"/>
              </a:rPr>
              <a:t>уще</a:t>
            </a:r>
            <a:r>
              <a:rPr sz="1100" spc="50" dirty="0" err="1" smtClean="0">
                <a:latin typeface="Arial"/>
                <a:cs typeface="Arial"/>
              </a:rPr>
              <a:t>с</a:t>
            </a:r>
            <a:r>
              <a:rPr sz="1100" spc="55" dirty="0" err="1" smtClean="0">
                <a:latin typeface="Arial"/>
                <a:cs typeface="Arial"/>
              </a:rPr>
              <a:t>твля</a:t>
            </a:r>
            <a:r>
              <a:rPr sz="1100" spc="30" dirty="0" err="1" smtClean="0">
                <a:latin typeface="Arial"/>
                <a:cs typeface="Arial"/>
              </a:rPr>
              <a:t>е</a:t>
            </a:r>
            <a:r>
              <a:rPr sz="1100" spc="-15" dirty="0" err="1" smtClean="0">
                <a:latin typeface="Arial"/>
                <a:cs typeface="Arial"/>
              </a:rPr>
              <a:t>т</a:t>
            </a:r>
            <a:r>
              <a:rPr sz="1100" spc="45" dirty="0" err="1" smtClean="0">
                <a:latin typeface="Arial"/>
                <a:cs typeface="Arial"/>
              </a:rPr>
              <a:t>с</a:t>
            </a:r>
            <a:r>
              <a:rPr sz="1100" spc="65" dirty="0" err="1" smtClean="0">
                <a:latin typeface="Arial"/>
                <a:cs typeface="Arial"/>
              </a:rPr>
              <a:t>я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75" dirty="0" err="1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lang="ru-RU" sz="1100" spc="-20" dirty="0" smtClean="0">
                <a:latin typeface="Arial"/>
                <a:cs typeface="Arial"/>
              </a:rPr>
              <a:t> банковский счет, </a:t>
            </a:r>
            <a:r>
              <a:rPr sz="1100" spc="60" dirty="0" err="1" smtClean="0">
                <a:latin typeface="Arial"/>
                <a:cs typeface="Arial"/>
              </a:rPr>
              <a:t>о</a:t>
            </a:r>
            <a:r>
              <a:rPr sz="1100" spc="70" dirty="0" err="1" smtClean="0">
                <a:latin typeface="Arial"/>
                <a:cs typeface="Arial"/>
              </a:rPr>
              <a:t>ткрыты</a:t>
            </a:r>
            <a:r>
              <a:rPr lang="ru-RU" sz="1100" spc="70" dirty="0" err="1" smtClean="0">
                <a:latin typeface="Arial"/>
                <a:cs typeface="Arial"/>
              </a:rPr>
              <a:t>й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100" dirty="0" err="1" smtClean="0">
                <a:latin typeface="Arial"/>
                <a:cs typeface="Arial"/>
              </a:rPr>
              <a:t>г</a:t>
            </a:r>
            <a:r>
              <a:rPr sz="1100" spc="150" dirty="0" err="1" smtClean="0">
                <a:latin typeface="Arial"/>
                <a:cs typeface="Arial"/>
              </a:rPr>
              <a:t>р</a:t>
            </a:r>
            <a:r>
              <a:rPr sz="1100" spc="90" dirty="0" err="1" smtClean="0">
                <a:latin typeface="Arial"/>
                <a:cs typeface="Arial"/>
              </a:rPr>
              <a:t>ажданину</a:t>
            </a:r>
            <a:r>
              <a:rPr lang="ru-RU" sz="1100" spc="90" dirty="0" smtClean="0">
                <a:latin typeface="Arial"/>
                <a:cs typeface="Arial"/>
              </a:rPr>
              <a:t> </a:t>
            </a:r>
            <a:r>
              <a:rPr sz="1100" spc="80" dirty="0" smtClean="0">
                <a:latin typeface="Arial"/>
                <a:cs typeface="Arial"/>
              </a:rPr>
              <a:t>в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110" dirty="0" err="1" smtClean="0">
                <a:latin typeface="Arial"/>
                <a:cs typeface="Arial"/>
              </a:rPr>
              <a:t>кре</a:t>
            </a:r>
            <a:r>
              <a:rPr sz="1100" spc="95" dirty="0" err="1" smtClean="0">
                <a:latin typeface="Arial"/>
                <a:cs typeface="Arial"/>
              </a:rPr>
              <a:t>дитной</a:t>
            </a:r>
            <a:r>
              <a:rPr sz="1100" spc="-10" dirty="0" smtClean="0"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736600" y="679450"/>
            <a:ext cx="260997" cy="2609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15"/>
          <p:cNvSpPr txBox="1"/>
          <p:nvPr/>
        </p:nvSpPr>
        <p:spPr>
          <a:xfrm>
            <a:off x="769207" y="726440"/>
            <a:ext cx="16319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7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75" dirty="0" smtClean="0">
                <a:solidFill>
                  <a:srgbClr val="FFFFFF"/>
                </a:solidFill>
                <a:latin typeface="Arial"/>
                <a:cs typeface="Arial"/>
              </a:rPr>
              <a:t>0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720003" y="3346450"/>
            <a:ext cx="260997" cy="260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769069" y="3393440"/>
            <a:ext cx="16319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7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7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720003" y="4533253"/>
            <a:ext cx="260997" cy="26099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9"/>
          <p:cNvSpPr txBox="1"/>
          <p:nvPr/>
        </p:nvSpPr>
        <p:spPr>
          <a:xfrm>
            <a:off x="762292" y="4565650"/>
            <a:ext cx="17653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2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20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0" name="object 20"/>
          <p:cNvSpPr/>
          <p:nvPr/>
        </p:nvSpPr>
        <p:spPr>
          <a:xfrm>
            <a:off x="5148008" y="0"/>
            <a:ext cx="287985" cy="759599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21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140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7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25" name="object 6"/>
          <p:cNvSpPr txBox="1"/>
          <p:nvPr/>
        </p:nvSpPr>
        <p:spPr>
          <a:xfrm>
            <a:off x="736600" y="4995545"/>
            <a:ext cx="3985260" cy="16275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spc="95" dirty="0">
                <a:latin typeface="Arial"/>
                <a:cs typeface="Arial"/>
              </a:rPr>
              <a:t>Орган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заключа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15" dirty="0">
                <a:latin typeface="Arial"/>
                <a:cs typeface="Arial"/>
              </a:rPr>
              <a:t>т</a:t>
            </a:r>
            <a:endParaRPr sz="1100" dirty="0">
              <a:latin typeface="Arial"/>
              <a:cs typeface="Arial"/>
            </a:endParaRPr>
          </a:p>
          <a:p>
            <a:pPr marL="12698" marR="111744">
              <a:lnSpc>
                <a:spcPts val="1260"/>
              </a:lnSpc>
              <a:spcBef>
                <a:spcPts val="35"/>
              </a:spcBef>
            </a:pP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г</a:t>
            </a:r>
            <a:r>
              <a:rPr sz="1100" spc="15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ажданином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5" dirty="0">
                <a:latin typeface="Arial"/>
                <a:cs typeface="Arial"/>
              </a:rPr>
              <a:t>оциальный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25" dirty="0">
                <a:latin typeface="Arial"/>
                <a:cs typeface="Arial"/>
              </a:rPr>
              <a:t>к</a:t>
            </a:r>
            <a:r>
              <a:rPr sz="1100" spc="90" dirty="0">
                <a:latin typeface="Arial"/>
                <a:cs typeface="Arial"/>
              </a:rPr>
              <a:t>онтр</a:t>
            </a:r>
            <a:r>
              <a:rPr sz="1100" spc="100" dirty="0">
                <a:latin typeface="Arial"/>
                <a:cs typeface="Arial"/>
              </a:rPr>
              <a:t>а</a:t>
            </a:r>
            <a:r>
              <a:rPr sz="1100" spc="65" dirty="0">
                <a:latin typeface="Arial"/>
                <a:cs typeface="Arial"/>
              </a:rPr>
              <a:t>к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с</a:t>
            </a:r>
            <a:r>
              <a:rPr sz="1100" spc="55" dirty="0">
                <a:latin typeface="Arial"/>
                <a:cs typeface="Arial"/>
              </a:rPr>
              <a:t>л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spc="95" dirty="0">
                <a:latin typeface="Arial"/>
                <a:cs typeface="Arial"/>
              </a:rPr>
              <a:t>дующие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сроки:</a:t>
            </a:r>
            <a:endParaRPr sz="1100" dirty="0">
              <a:latin typeface="Arial"/>
              <a:cs typeface="Arial"/>
            </a:endParaRPr>
          </a:p>
          <a:p>
            <a:pPr marL="480625" marR="325073" indent="-228567">
              <a:lnSpc>
                <a:spcPts val="1260"/>
              </a:lnSpc>
              <a:spcBef>
                <a:spcPts val="5"/>
              </a:spcBef>
              <a:tabLst>
                <a:tab pos="479989" algn="l"/>
              </a:tabLst>
            </a:pPr>
            <a:r>
              <a:rPr sz="1100" b="1" spc="35" dirty="0">
                <a:latin typeface="Hypatia Sans Pro Black"/>
                <a:cs typeface="Hypatia Sans Pro Black"/>
              </a:rPr>
              <a:t>▶	</a:t>
            </a:r>
            <a:r>
              <a:rPr sz="1100" spc="95" dirty="0">
                <a:latin typeface="Arial"/>
                <a:cs typeface="Arial"/>
              </a:rPr>
              <a:t>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б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лее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чем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6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яцев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—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прео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65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ление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т</a:t>
            </a:r>
            <a:r>
              <a:rPr sz="1100" spc="65" dirty="0">
                <a:latin typeface="Arial"/>
                <a:cs typeface="Arial"/>
              </a:rPr>
              <a:t>р</a:t>
            </a:r>
            <a:r>
              <a:rPr sz="1100" spc="30" dirty="0">
                <a:latin typeface="Arial"/>
                <a:cs typeface="Arial"/>
              </a:rPr>
              <a:t>у</a:t>
            </a:r>
            <a:r>
              <a:rPr sz="1100" spc="105" dirty="0">
                <a:latin typeface="Arial"/>
                <a:cs typeface="Arial"/>
              </a:rPr>
              <a:t>дной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65" dirty="0">
                <a:latin typeface="Arial"/>
                <a:cs typeface="Arial"/>
              </a:rPr>
              <a:t>ж</a:t>
            </a:r>
            <a:r>
              <a:rPr sz="1100" spc="125" dirty="0">
                <a:latin typeface="Arial"/>
                <a:cs typeface="Arial"/>
              </a:rPr>
              <a:t>и</a:t>
            </a:r>
            <a:r>
              <a:rPr sz="1100" spc="105" dirty="0">
                <a:latin typeface="Arial"/>
                <a:cs typeface="Arial"/>
              </a:rPr>
              <a:t>зненной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сит</a:t>
            </a:r>
            <a:r>
              <a:rPr sz="1100" spc="40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ации;</a:t>
            </a:r>
            <a:endParaRPr sz="1100" dirty="0">
              <a:latin typeface="Arial"/>
              <a:cs typeface="Arial"/>
            </a:endParaRPr>
          </a:p>
          <a:p>
            <a:pPr marL="252059">
              <a:lnSpc>
                <a:spcPts val="1235"/>
              </a:lnSpc>
              <a:tabLst>
                <a:tab pos="479989" algn="l"/>
              </a:tabLst>
            </a:pPr>
            <a:r>
              <a:rPr sz="1100" b="1" spc="35" dirty="0">
                <a:latin typeface="Hypatia Sans Pro Black"/>
                <a:cs typeface="Hypatia Sans Pro Black"/>
              </a:rPr>
              <a:t>▶	</a:t>
            </a:r>
            <a:r>
              <a:rPr sz="1100" spc="95" dirty="0">
                <a:latin typeface="Arial"/>
                <a:cs typeface="Arial"/>
              </a:rPr>
              <a:t>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б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лее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чем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9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яцев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—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поиск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аб</a:t>
            </a:r>
            <a:r>
              <a:rPr sz="1100" spc="40" dirty="0">
                <a:latin typeface="Arial"/>
                <a:cs typeface="Arial"/>
              </a:rPr>
              <a:t>о</a:t>
            </a:r>
            <a:r>
              <a:rPr sz="1100" spc="5" dirty="0">
                <a:latin typeface="Arial"/>
                <a:cs typeface="Arial"/>
              </a:rPr>
              <a:t>ты;</a:t>
            </a:r>
            <a:endParaRPr sz="1100" dirty="0">
              <a:latin typeface="Arial"/>
              <a:cs typeface="Arial"/>
            </a:endParaRPr>
          </a:p>
          <a:p>
            <a:pPr marL="480625" marR="135870" indent="-228567">
              <a:lnSpc>
                <a:spcPts val="1260"/>
              </a:lnSpc>
              <a:spcBef>
                <a:spcPts val="35"/>
              </a:spcBef>
              <a:tabLst>
                <a:tab pos="479989" algn="l"/>
              </a:tabLst>
            </a:pPr>
            <a:r>
              <a:rPr sz="1100" b="1" spc="35" dirty="0">
                <a:latin typeface="Hypatia Sans Pro Black"/>
                <a:cs typeface="Hypatia Sans Pro Black"/>
              </a:rPr>
              <a:t>▶	</a:t>
            </a:r>
            <a:r>
              <a:rPr sz="1100" spc="95" dirty="0">
                <a:latin typeface="Arial"/>
                <a:cs typeface="Arial"/>
              </a:rPr>
              <a:t>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б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лее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чем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5" dirty="0">
                <a:latin typeface="Arial"/>
                <a:cs typeface="Arial"/>
              </a:rPr>
              <a:t>12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яцев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—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уще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твление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едпринима</a:t>
            </a:r>
            <a:r>
              <a:rPr sz="1100" spc="50" dirty="0">
                <a:latin typeface="Arial"/>
                <a:cs typeface="Arial"/>
              </a:rPr>
              <a:t>те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льно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25" dirty="0">
                <a:latin typeface="Arial"/>
                <a:cs typeface="Arial"/>
              </a:rPr>
              <a:t>ти;</a:t>
            </a:r>
            <a:endParaRPr sz="1100" dirty="0">
              <a:latin typeface="Arial"/>
              <a:cs typeface="Arial"/>
            </a:endParaRPr>
          </a:p>
          <a:p>
            <a:pPr marL="480625" marR="12698" indent="-228567">
              <a:lnSpc>
                <a:spcPts val="1270"/>
              </a:lnSpc>
              <a:tabLst>
                <a:tab pos="479989" algn="l"/>
              </a:tabLst>
            </a:pPr>
            <a:r>
              <a:rPr sz="1100" b="1" spc="35" dirty="0">
                <a:latin typeface="Hypatia Sans Pro Black"/>
                <a:cs typeface="Hypatia Sans Pro Black"/>
              </a:rPr>
              <a:t>▶	</a:t>
            </a:r>
            <a:r>
              <a:rPr sz="1100" spc="95" dirty="0">
                <a:latin typeface="Arial"/>
                <a:cs typeface="Arial"/>
              </a:rPr>
              <a:t>не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б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лее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чем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105" dirty="0">
                <a:latin typeface="Arial"/>
                <a:cs typeface="Arial"/>
              </a:rPr>
              <a:t>12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5" dirty="0">
                <a:latin typeface="Arial"/>
                <a:cs typeface="Arial"/>
              </a:rPr>
              <a:t>ме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яцев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—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в</a:t>
            </a:r>
            <a:r>
              <a:rPr sz="1100" spc="5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дение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5" dirty="0">
                <a:latin typeface="Arial"/>
                <a:cs typeface="Arial"/>
              </a:rPr>
              <a:t>лично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по</a:t>
            </a:r>
            <a:r>
              <a:rPr sz="1100" spc="75" dirty="0">
                <a:latin typeface="Arial"/>
                <a:cs typeface="Arial"/>
              </a:rPr>
              <a:t>д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110" dirty="0">
                <a:latin typeface="Arial"/>
                <a:cs typeface="Arial"/>
              </a:rPr>
              <a:t>обно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dirty="0">
                <a:latin typeface="Arial"/>
                <a:cs typeface="Arial"/>
              </a:rPr>
              <a:t>х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зяй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10" dirty="0">
                <a:latin typeface="Arial"/>
                <a:cs typeface="Arial"/>
              </a:rPr>
              <a:t>тва.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26" name="object 5"/>
          <p:cNvSpPr txBox="1"/>
          <p:nvPr/>
        </p:nvSpPr>
        <p:spPr>
          <a:xfrm>
            <a:off x="1067357" y="4540250"/>
            <a:ext cx="3515360" cy="330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На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сроки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для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исп</a:t>
            </a:r>
            <a:r>
              <a:rPr sz="1100" b="1" spc="10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олнения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заключа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оциальный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т?</a:t>
            </a:r>
            <a:endParaRPr sz="1100" dirty="0">
              <a:latin typeface="Hypatia Sans Pro Black"/>
              <a:cs typeface="Hypatia Sans Pro Black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1190625" y="3956050"/>
            <a:ext cx="3355975" cy="66357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зыва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дей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твие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ажданину</a:t>
            </a:r>
            <a:endParaRPr sz="1100" dirty="0">
              <a:latin typeface="Hypatia Sans Pro Black"/>
              <a:cs typeface="Hypatia Sans Pro Black"/>
            </a:endParaRPr>
          </a:p>
          <a:p>
            <a:pPr marL="12698" marR="12698">
              <a:lnSpc>
                <a:spcPts val="1270"/>
              </a:lnSpc>
              <a:spcBef>
                <a:spcPts val="25"/>
              </a:spcBef>
            </a:pP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в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лучении 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профе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сионально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о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б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учения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или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доп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лни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профе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9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сионально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2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обр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зовани</a:t>
            </a:r>
            <a:r>
              <a:rPr sz="1100" b="1" spc="1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12800" y="4794250"/>
            <a:ext cx="4038600" cy="18288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60"/>
              </a:lnSpc>
            </a:pPr>
            <a:r>
              <a:rPr sz="1100" spc="25" dirty="0">
                <a:latin typeface="Arial"/>
                <a:cs typeface="Arial"/>
              </a:rPr>
              <a:t>Да,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орган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защиты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ления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30" dirty="0">
                <a:latin typeface="Arial"/>
                <a:cs typeface="Arial"/>
              </a:rPr>
              <a:t>о</a:t>
            </a:r>
            <a:r>
              <a:rPr sz="1100" spc="90" dirty="0">
                <a:latin typeface="Arial"/>
                <a:cs typeface="Arial"/>
              </a:rPr>
              <a:t>к</a:t>
            </a:r>
            <a:r>
              <a:rPr sz="1100" spc="5" dirty="0">
                <a:latin typeface="Arial"/>
                <a:cs typeface="Arial"/>
              </a:rPr>
              <a:t>а</a:t>
            </a:r>
            <a:r>
              <a:rPr sz="1100" spc="60" dirty="0">
                <a:latin typeface="Arial"/>
                <a:cs typeface="Arial"/>
              </a:rPr>
              <a:t>зыва</a:t>
            </a:r>
            <a:r>
              <a:rPr sz="1100" spc="30" dirty="0">
                <a:latin typeface="Arial"/>
                <a:cs typeface="Arial"/>
              </a:rPr>
              <a:t>е</a:t>
            </a:r>
            <a:r>
              <a:rPr sz="1100" spc="15" dirty="0">
                <a:latin typeface="Arial"/>
                <a:cs typeface="Arial"/>
              </a:rPr>
              <a:t>т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та</a:t>
            </a:r>
            <a:r>
              <a:rPr sz="1100" spc="30" dirty="0">
                <a:latin typeface="Arial"/>
                <a:cs typeface="Arial"/>
              </a:rPr>
              <a:t>к</a:t>
            </a:r>
            <a:r>
              <a:rPr sz="1100" spc="70" dirty="0">
                <a:latin typeface="Arial"/>
                <a:cs typeface="Arial"/>
              </a:rPr>
              <a:t>ое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дей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твие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 err="1">
                <a:latin typeface="Arial"/>
                <a:cs typeface="Arial"/>
              </a:rPr>
              <a:t>г</a:t>
            </a:r>
            <a:r>
              <a:rPr sz="1100" spc="150" dirty="0" err="1">
                <a:latin typeface="Arial"/>
                <a:cs typeface="Arial"/>
              </a:rPr>
              <a:t>р</a:t>
            </a:r>
            <a:r>
              <a:rPr sz="1100" spc="95" dirty="0" err="1">
                <a:latin typeface="Arial"/>
                <a:cs typeface="Arial"/>
              </a:rPr>
              <a:t>ажданин</a:t>
            </a:r>
            <a:r>
              <a:rPr sz="1100" spc="40" dirty="0" err="1">
                <a:latin typeface="Arial"/>
                <a:cs typeface="Arial"/>
              </a:rPr>
              <a:t>у</a:t>
            </a:r>
            <a:r>
              <a:rPr sz="1100" spc="-75" dirty="0" smtClean="0">
                <a:latin typeface="Arial"/>
                <a:cs typeface="Arial"/>
              </a:rPr>
              <a:t>.</a:t>
            </a:r>
            <a:endParaRPr lang="ru-RU" sz="1100" spc="-20" dirty="0" smtClean="0">
              <a:latin typeface="Arial"/>
              <a:cs typeface="Arial"/>
            </a:endParaRPr>
          </a:p>
          <a:p>
            <a:pPr marL="12698" marR="12698">
              <a:lnSpc>
                <a:spcPts val="1260"/>
              </a:lnSpc>
            </a:pPr>
            <a:r>
              <a:rPr lang="ru-RU" sz="1100" spc="-20" dirty="0" smtClean="0">
                <a:latin typeface="Arial"/>
                <a:cs typeface="Arial"/>
              </a:rPr>
              <a:t>По направлениям «Поиск </a:t>
            </a:r>
            <a:r>
              <a:rPr lang="ru-RU" sz="1100" spc="-20" dirty="0" err="1" smtClean="0">
                <a:latin typeface="Arial"/>
                <a:cs typeface="Arial"/>
              </a:rPr>
              <a:t>рвботы</a:t>
            </a:r>
            <a:r>
              <a:rPr lang="ru-RU" sz="1100" spc="-20" dirty="0" smtClean="0">
                <a:latin typeface="Arial"/>
                <a:cs typeface="Arial"/>
              </a:rPr>
              <a:t>», «Организация индивидуальной предпринимательской деятельности» и «</a:t>
            </a:r>
            <a:r>
              <a:rPr lang="ru-RU" sz="1100" spc="-20" dirty="0" err="1" smtClean="0">
                <a:latin typeface="Arial"/>
                <a:cs typeface="Arial"/>
              </a:rPr>
              <a:t>Развите</a:t>
            </a:r>
            <a:r>
              <a:rPr lang="ru-RU" sz="1100" spc="-20" dirty="0" smtClean="0">
                <a:latin typeface="Arial"/>
                <a:cs typeface="Arial"/>
              </a:rPr>
              <a:t> личного подсобного хозяйства при необходимости  получения дополнительного </a:t>
            </a:r>
            <a:r>
              <a:rPr lang="ru-RU" sz="1100" spc="-20" dirty="0" err="1" smtClean="0">
                <a:latin typeface="Arial"/>
                <a:cs typeface="Arial"/>
              </a:rPr>
              <a:t>професстионального</a:t>
            </a:r>
            <a:r>
              <a:rPr lang="ru-RU" sz="1100" spc="-20" dirty="0" smtClean="0">
                <a:latin typeface="Arial"/>
                <a:cs typeface="Arial"/>
              </a:rPr>
              <a:t> образования такое мероприятие включается в состав программы социальной адаптации.</a:t>
            </a:r>
          </a:p>
          <a:p>
            <a:pPr marL="12698" marR="12698">
              <a:lnSpc>
                <a:spcPts val="1260"/>
              </a:lnSpc>
            </a:pPr>
            <a:r>
              <a:rPr lang="ru-RU" sz="1100" spc="-20" dirty="0" smtClean="0">
                <a:latin typeface="Arial"/>
                <a:cs typeface="Arial"/>
              </a:rPr>
              <a:t>По направлению «Поиск работы» в период обучения, не превышающий трех месяцев, выплачивается стипендия в размере половины прожиточного минимума трудоспособного населения.</a:t>
            </a:r>
          </a:p>
        </p:txBody>
      </p:sp>
      <p:sp>
        <p:nvSpPr>
          <p:cNvPr id="9" name="object 9"/>
          <p:cNvSpPr/>
          <p:nvPr/>
        </p:nvSpPr>
        <p:spPr>
          <a:xfrm>
            <a:off x="720003" y="603250"/>
            <a:ext cx="260997" cy="26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768859" y="650240"/>
            <a:ext cx="163830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7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7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20003" y="4076053"/>
            <a:ext cx="260997" cy="26099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765925" y="4108450"/>
            <a:ext cx="169545" cy="18161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5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50" dirty="0" smtClean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0" y="0"/>
            <a:ext cx="287997" cy="7595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140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8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15" name="object 13"/>
          <p:cNvSpPr txBox="1"/>
          <p:nvPr/>
        </p:nvSpPr>
        <p:spPr>
          <a:xfrm>
            <a:off x="1117601" y="1517650"/>
            <a:ext cx="3733800" cy="17526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70"/>
              </a:lnSpc>
            </a:pPr>
            <a:r>
              <a:rPr sz="1100" spc="60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6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уще</a:t>
            </a:r>
            <a:r>
              <a:rPr sz="1100" spc="5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твление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индивид</a:t>
            </a:r>
            <a:r>
              <a:rPr sz="1100" spc="70" dirty="0">
                <a:latin typeface="Arial"/>
                <a:cs typeface="Arial"/>
              </a:rPr>
              <a:t>у</a:t>
            </a:r>
            <a:r>
              <a:rPr sz="1100" spc="75" dirty="0">
                <a:latin typeface="Arial"/>
                <a:cs typeface="Arial"/>
              </a:rPr>
              <a:t>альной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125" dirty="0">
                <a:latin typeface="Arial"/>
                <a:cs typeface="Arial"/>
              </a:rPr>
              <a:t>дприни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ма</a:t>
            </a:r>
            <a:r>
              <a:rPr sz="1100" spc="1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льс</a:t>
            </a:r>
            <a:r>
              <a:rPr sz="1100" spc="40" dirty="0">
                <a:latin typeface="Arial"/>
                <a:cs typeface="Arial"/>
              </a:rPr>
              <a:t>к</a:t>
            </a:r>
            <a:r>
              <a:rPr sz="1100" spc="110" dirty="0">
                <a:latin typeface="Arial"/>
                <a:cs typeface="Arial"/>
              </a:rPr>
              <a:t>ой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>
                <a:latin typeface="Arial"/>
                <a:cs typeface="Arial"/>
              </a:rPr>
              <a:t>д</a:t>
            </a:r>
            <a:r>
              <a:rPr sz="1100" spc="45" dirty="0">
                <a:latin typeface="Arial"/>
                <a:cs typeface="Arial"/>
              </a:rPr>
              <a:t>е</a:t>
            </a:r>
            <a:r>
              <a:rPr sz="1100" spc="40" dirty="0">
                <a:latin typeface="Arial"/>
                <a:cs typeface="Arial"/>
              </a:rPr>
              <a:t>я</a:t>
            </a:r>
            <a:r>
              <a:rPr sz="1100" spc="5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е</a:t>
            </a:r>
            <a:r>
              <a:rPr sz="1100" spc="75" dirty="0">
                <a:latin typeface="Arial"/>
                <a:cs typeface="Arial"/>
              </a:rPr>
              <a:t>льно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ти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lang="ru-RU" sz="1100" spc="-70" dirty="0" smtClean="0">
                <a:latin typeface="Arial"/>
                <a:cs typeface="Arial"/>
              </a:rPr>
              <a:t> </a:t>
            </a:r>
            <a:r>
              <a:rPr sz="1100" spc="95" dirty="0" err="1" smtClean="0">
                <a:latin typeface="Arial"/>
                <a:cs typeface="Arial"/>
              </a:rPr>
              <a:t>не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85" dirty="0" err="1">
                <a:latin typeface="Arial"/>
                <a:cs typeface="Arial"/>
              </a:rPr>
              <a:t>б</a:t>
            </a:r>
            <a:r>
              <a:rPr sz="1100" spc="80" dirty="0" err="1">
                <a:latin typeface="Arial"/>
                <a:cs typeface="Arial"/>
              </a:rPr>
              <a:t>о</a:t>
            </a:r>
            <a:r>
              <a:rPr sz="1100" spc="60" dirty="0" err="1">
                <a:latin typeface="Arial"/>
                <a:cs typeface="Arial"/>
              </a:rPr>
              <a:t>лее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lang="ru-RU" sz="1100" spc="40" dirty="0" smtClean="0">
                <a:latin typeface="Arial"/>
                <a:cs typeface="Arial"/>
              </a:rPr>
              <a:t>3</a:t>
            </a:r>
            <a:r>
              <a:rPr sz="1100" spc="40" dirty="0" smtClean="0">
                <a:latin typeface="Arial"/>
                <a:cs typeface="Arial"/>
              </a:rPr>
              <a:t>50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50" dirty="0">
                <a:latin typeface="Arial"/>
                <a:cs typeface="Arial"/>
              </a:rPr>
              <a:t>ты</a:t>
            </a:r>
            <a:r>
              <a:rPr sz="1100" spc="20" dirty="0">
                <a:latin typeface="Arial"/>
                <a:cs typeface="Arial"/>
              </a:rPr>
              <a:t>с</a:t>
            </a:r>
            <a:r>
              <a:rPr sz="1100" spc="75" dirty="0">
                <a:latin typeface="Arial"/>
                <a:cs typeface="Arial"/>
              </a:rPr>
              <a:t>яч</a:t>
            </a:r>
            <a:r>
              <a:rPr sz="1100" spc="35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р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85" dirty="0">
                <a:latin typeface="Arial"/>
                <a:cs typeface="Arial"/>
              </a:rPr>
              <a:t>блей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5" dirty="0">
                <a:latin typeface="Arial"/>
                <a:cs typeface="Arial"/>
              </a:rPr>
              <a:t>на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80" dirty="0">
                <a:latin typeface="Arial"/>
                <a:cs typeface="Arial"/>
              </a:rPr>
              <a:t>о</a:t>
            </a:r>
            <a:r>
              <a:rPr sz="1100" spc="110" dirty="0">
                <a:latin typeface="Arial"/>
                <a:cs typeface="Arial"/>
              </a:rPr>
              <a:t>дно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>
                <a:latin typeface="Arial"/>
                <a:cs typeface="Arial"/>
              </a:rPr>
              <a:t>пр</a:t>
            </a:r>
            <a:r>
              <a:rPr sz="1100" spc="100" dirty="0">
                <a:latin typeface="Arial"/>
                <a:cs typeface="Arial"/>
              </a:rPr>
              <a:t>едпринима</a:t>
            </a:r>
            <a:r>
              <a:rPr sz="1100" spc="50" dirty="0">
                <a:latin typeface="Arial"/>
                <a:cs typeface="Arial"/>
              </a:rPr>
              <a:t>те</a:t>
            </a:r>
            <a:r>
              <a:rPr sz="1100" spc="60" dirty="0">
                <a:latin typeface="Arial"/>
                <a:cs typeface="Arial"/>
              </a:rPr>
              <a:t>ля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110" dirty="0" err="1">
                <a:latin typeface="Arial"/>
                <a:cs typeface="Arial"/>
              </a:rPr>
              <a:t>или</a:t>
            </a:r>
            <a:r>
              <a:rPr sz="1100" spc="-20" dirty="0">
                <a:latin typeface="Arial"/>
                <a:cs typeface="Arial"/>
              </a:rPr>
              <a:t> </a:t>
            </a:r>
            <a:r>
              <a:rPr sz="1100" spc="70" dirty="0" err="1" smtClean="0">
                <a:latin typeface="Arial"/>
                <a:cs typeface="Arial"/>
              </a:rPr>
              <a:t>сам</a:t>
            </a:r>
            <a:r>
              <a:rPr sz="1100" spc="60" dirty="0" err="1" smtClean="0">
                <a:latin typeface="Arial"/>
                <a:cs typeface="Arial"/>
              </a:rPr>
              <a:t>о</a:t>
            </a:r>
            <a:r>
              <a:rPr sz="1100" spc="55" dirty="0" err="1" smtClean="0">
                <a:latin typeface="Arial"/>
                <a:cs typeface="Arial"/>
              </a:rPr>
              <a:t>за</a:t>
            </a:r>
            <a:r>
              <a:rPr sz="1100" spc="75" dirty="0" err="1" smtClean="0">
                <a:latin typeface="Arial"/>
                <a:cs typeface="Arial"/>
              </a:rPr>
              <a:t>ня</a:t>
            </a:r>
            <a:r>
              <a:rPr sz="1100" spc="35" dirty="0" err="1" smtClean="0">
                <a:latin typeface="Arial"/>
                <a:cs typeface="Arial"/>
              </a:rPr>
              <a:t>т</a:t>
            </a:r>
            <a:r>
              <a:rPr sz="1100" spc="120" dirty="0" err="1" smtClean="0">
                <a:latin typeface="Arial"/>
                <a:cs typeface="Arial"/>
              </a:rPr>
              <a:t>о</a:t>
            </a:r>
            <a:r>
              <a:rPr sz="1100" spc="50" dirty="0" err="1" smtClean="0">
                <a:latin typeface="Arial"/>
                <a:cs typeface="Arial"/>
              </a:rPr>
              <a:t>г</a:t>
            </a:r>
            <a:r>
              <a:rPr sz="1100" spc="85" dirty="0" err="1" smtClean="0">
                <a:latin typeface="Arial"/>
                <a:cs typeface="Arial"/>
              </a:rPr>
              <a:t>о</a:t>
            </a:r>
            <a:r>
              <a:rPr sz="1100" spc="-20" dirty="0" smtClean="0">
                <a:latin typeface="Arial"/>
                <a:cs typeface="Arial"/>
              </a:rPr>
              <a:t> </a:t>
            </a:r>
            <a:r>
              <a:rPr sz="1100" spc="100" dirty="0" err="1">
                <a:latin typeface="Arial"/>
                <a:cs typeface="Arial"/>
              </a:rPr>
              <a:t>г</a:t>
            </a:r>
            <a:r>
              <a:rPr sz="1100" spc="150" dirty="0" err="1">
                <a:latin typeface="Arial"/>
                <a:cs typeface="Arial"/>
              </a:rPr>
              <a:t>р</a:t>
            </a:r>
            <a:r>
              <a:rPr sz="1100" spc="70" dirty="0" err="1">
                <a:latin typeface="Arial"/>
                <a:cs typeface="Arial"/>
              </a:rPr>
              <a:t>ажданина</a:t>
            </a:r>
            <a:r>
              <a:rPr sz="1100" spc="70" dirty="0" smtClean="0">
                <a:latin typeface="Arial"/>
                <a:cs typeface="Arial"/>
              </a:rPr>
              <a:t>.</a:t>
            </a:r>
            <a:endParaRPr lang="ru-RU" sz="1100" spc="70" dirty="0" smtClean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r>
              <a:rPr lang="ru-RU" sz="1100" spc="70" dirty="0" smtClean="0">
                <a:latin typeface="Arial"/>
                <a:cs typeface="Arial"/>
              </a:rPr>
              <a:t>Для ведения личного подсобного хозяйства</a:t>
            </a:r>
          </a:p>
          <a:p>
            <a:pPr marL="12698" marR="12698">
              <a:lnSpc>
                <a:spcPts val="1270"/>
              </a:lnSpc>
            </a:pPr>
            <a:r>
              <a:rPr lang="ru-RU" sz="1100" spc="70" dirty="0" smtClean="0">
                <a:latin typeface="Arial"/>
                <a:cs typeface="Arial"/>
              </a:rPr>
              <a:t>– не более </a:t>
            </a:r>
            <a:r>
              <a:rPr lang="ru-RU" sz="1100" spc="70" dirty="0" smtClean="0">
                <a:latin typeface="Arial"/>
                <a:cs typeface="Arial"/>
              </a:rPr>
              <a:t>200 </a:t>
            </a:r>
            <a:r>
              <a:rPr lang="ru-RU" sz="1100" spc="70" dirty="0" smtClean="0">
                <a:latin typeface="Arial"/>
                <a:cs typeface="Arial"/>
              </a:rPr>
              <a:t>тысяч рублей.</a:t>
            </a:r>
          </a:p>
          <a:p>
            <a:pPr marL="12698" marR="12698">
              <a:lnSpc>
                <a:spcPts val="1270"/>
              </a:lnSpc>
            </a:pPr>
            <a:r>
              <a:rPr lang="ru-RU" sz="1100" spc="70" dirty="0" smtClean="0">
                <a:latin typeface="Arial"/>
                <a:cs typeface="Arial"/>
              </a:rPr>
              <a:t>Для оказания помощи по выходу из трудной жизненной ситуации и поиску работы – в размере прожиточного минимума установленного в субъекте РФ для трудоспособного населения.</a:t>
            </a:r>
          </a:p>
          <a:p>
            <a:pPr marL="12698" marR="12698">
              <a:lnSpc>
                <a:spcPts val="1270"/>
              </a:lnSpc>
            </a:pPr>
            <a:r>
              <a:rPr lang="ru-RU" sz="1100" spc="70" dirty="0" smtClean="0">
                <a:latin typeface="Arial"/>
                <a:cs typeface="Arial"/>
              </a:rPr>
              <a:t>Для обучающихся стоимость курса обучения на</a:t>
            </a:r>
          </a:p>
          <a:p>
            <a:pPr marL="12698" marR="12698">
              <a:lnSpc>
                <a:spcPts val="1270"/>
              </a:lnSpc>
            </a:pPr>
            <a:r>
              <a:rPr lang="ru-RU" sz="1100" spc="70" dirty="0" smtClean="0">
                <a:latin typeface="Arial"/>
                <a:cs typeface="Arial"/>
              </a:rPr>
              <a:t>одного обучающегося – не более 30 тысяч рублей</a:t>
            </a:r>
            <a:r>
              <a:rPr lang="ru-RU" sz="1400" spc="70" dirty="0" smtClean="0">
                <a:latin typeface="Arial"/>
                <a:cs typeface="Arial"/>
              </a:rPr>
              <a:t>.</a:t>
            </a:r>
          </a:p>
          <a:p>
            <a:pPr marL="12698" marR="12698">
              <a:lnSpc>
                <a:spcPts val="1270"/>
              </a:lnSpc>
            </a:pPr>
            <a:endParaRPr lang="ru-RU" sz="1200" spc="70" dirty="0" smtClean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endParaRPr sz="1200" dirty="0">
              <a:latin typeface="Arial"/>
              <a:cs typeface="Arial"/>
            </a:endParaRPr>
          </a:p>
        </p:txBody>
      </p:sp>
      <p:sp>
        <p:nvSpPr>
          <p:cNvPr id="16" name="object 10"/>
          <p:cNvSpPr txBox="1"/>
          <p:nvPr/>
        </p:nvSpPr>
        <p:spPr>
          <a:xfrm>
            <a:off x="660400" y="1060450"/>
            <a:ext cx="4267200" cy="33147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 marR="12698">
              <a:lnSpc>
                <a:spcPts val="1270"/>
              </a:lnSpc>
            </a:pPr>
            <a:r>
              <a:rPr sz="1050" spc="30" dirty="0">
                <a:latin typeface="Arial"/>
                <a:cs typeface="Arial"/>
              </a:rPr>
              <a:t>Р</a:t>
            </a:r>
            <a:r>
              <a:rPr sz="1050" spc="15" dirty="0">
                <a:latin typeface="Arial"/>
                <a:cs typeface="Arial"/>
              </a:rPr>
              <a:t>а</a:t>
            </a:r>
            <a:r>
              <a:rPr sz="1050" spc="105" dirty="0">
                <a:latin typeface="Arial"/>
                <a:cs typeface="Arial"/>
              </a:rPr>
              <a:t>зме</a:t>
            </a:r>
            <a:r>
              <a:rPr sz="1050" spc="95" dirty="0">
                <a:latin typeface="Arial"/>
                <a:cs typeface="Arial"/>
              </a:rPr>
              <a:t>р </a:t>
            </a:r>
            <a:r>
              <a:rPr sz="1050" spc="60" dirty="0">
                <a:latin typeface="Arial"/>
                <a:cs typeface="Arial"/>
              </a:rPr>
              <a:t>е</a:t>
            </a:r>
            <a:r>
              <a:rPr sz="1050" spc="114" dirty="0">
                <a:latin typeface="Arial"/>
                <a:cs typeface="Arial"/>
              </a:rPr>
              <a:t>диновременно</a:t>
            </a:r>
            <a:r>
              <a:rPr sz="1050" spc="100" dirty="0">
                <a:latin typeface="Arial"/>
                <a:cs typeface="Arial"/>
              </a:rPr>
              <a:t>й </a:t>
            </a:r>
            <a:r>
              <a:rPr sz="1050" spc="95" dirty="0">
                <a:latin typeface="Arial"/>
                <a:cs typeface="Arial"/>
              </a:rPr>
              <a:t>ден</a:t>
            </a:r>
            <a:r>
              <a:rPr sz="1050" spc="75" dirty="0">
                <a:latin typeface="Arial"/>
                <a:cs typeface="Arial"/>
              </a:rPr>
              <a:t>е</a:t>
            </a:r>
            <a:r>
              <a:rPr sz="1050" spc="140" dirty="0">
                <a:latin typeface="Arial"/>
                <a:cs typeface="Arial"/>
              </a:rPr>
              <a:t>жно</a:t>
            </a:r>
            <a:r>
              <a:rPr sz="1050" spc="120" dirty="0">
                <a:latin typeface="Arial"/>
                <a:cs typeface="Arial"/>
              </a:rPr>
              <a:t>й </a:t>
            </a:r>
            <a:r>
              <a:rPr sz="1050" spc="70" dirty="0" err="1">
                <a:latin typeface="Arial"/>
                <a:cs typeface="Arial"/>
              </a:rPr>
              <a:t>выплаты</a:t>
            </a:r>
            <a:r>
              <a:rPr sz="1050" spc="40" dirty="0">
                <a:latin typeface="Arial"/>
                <a:cs typeface="Arial"/>
              </a:rPr>
              <a:t> </a:t>
            </a:r>
            <a:r>
              <a:rPr lang="ru-RU" sz="1050" spc="40" dirty="0" smtClean="0">
                <a:latin typeface="Arial"/>
                <a:cs typeface="Arial"/>
              </a:rPr>
              <a:t> о</a:t>
            </a:r>
            <a:r>
              <a:rPr sz="1050" spc="114" dirty="0" err="1" smtClean="0">
                <a:latin typeface="Arial"/>
                <a:cs typeface="Arial"/>
              </a:rPr>
              <a:t>пр</a:t>
            </a:r>
            <a:r>
              <a:rPr sz="1050" spc="105" dirty="0" err="1" smtClean="0">
                <a:latin typeface="Arial"/>
                <a:cs typeface="Arial"/>
              </a:rPr>
              <a:t>е</a:t>
            </a:r>
            <a:r>
              <a:rPr sz="1050" spc="80" dirty="0" err="1" smtClean="0">
                <a:latin typeface="Arial"/>
                <a:cs typeface="Arial"/>
              </a:rPr>
              <a:t>д</a:t>
            </a:r>
            <a:r>
              <a:rPr sz="1050" spc="60" dirty="0" err="1" smtClean="0">
                <a:latin typeface="Arial"/>
                <a:cs typeface="Arial"/>
              </a:rPr>
              <a:t>е</a:t>
            </a:r>
            <a:r>
              <a:rPr sz="1050" spc="70" dirty="0" err="1" smtClean="0">
                <a:latin typeface="Arial"/>
                <a:cs typeface="Arial"/>
              </a:rPr>
              <a:t>ля</a:t>
            </a:r>
            <a:r>
              <a:rPr sz="1050" spc="45" dirty="0" err="1" smtClean="0">
                <a:latin typeface="Arial"/>
                <a:cs typeface="Arial"/>
              </a:rPr>
              <a:t>е</a:t>
            </a:r>
            <a:r>
              <a:rPr sz="1050" spc="-5" dirty="0" err="1" smtClean="0">
                <a:latin typeface="Arial"/>
                <a:cs typeface="Arial"/>
              </a:rPr>
              <a:t>т</a:t>
            </a:r>
            <a:r>
              <a:rPr sz="1050" spc="55" dirty="0" err="1" smtClean="0">
                <a:latin typeface="Arial"/>
                <a:cs typeface="Arial"/>
              </a:rPr>
              <a:t>с</a:t>
            </a:r>
            <a:r>
              <a:rPr sz="1050" spc="65" dirty="0" err="1" smtClean="0">
                <a:latin typeface="Arial"/>
                <a:cs typeface="Arial"/>
              </a:rPr>
              <a:t>я</a:t>
            </a:r>
            <a:r>
              <a:rPr sz="1050" spc="65" dirty="0" smtClean="0">
                <a:latin typeface="Arial"/>
                <a:cs typeface="Arial"/>
              </a:rPr>
              <a:t> </a:t>
            </a:r>
            <a:r>
              <a:rPr sz="1050" spc="65" dirty="0">
                <a:latin typeface="Arial"/>
                <a:cs typeface="Arial"/>
              </a:rPr>
              <a:t>с </a:t>
            </a:r>
            <a:r>
              <a:rPr sz="1050" spc="75" dirty="0">
                <a:latin typeface="Arial"/>
                <a:cs typeface="Arial"/>
              </a:rPr>
              <a:t>уч</a:t>
            </a:r>
            <a:r>
              <a:rPr sz="1050" spc="55" dirty="0">
                <a:latin typeface="Arial"/>
                <a:cs typeface="Arial"/>
              </a:rPr>
              <a:t>е</a:t>
            </a:r>
            <a:r>
              <a:rPr sz="1050" spc="-5" dirty="0">
                <a:latin typeface="Arial"/>
                <a:cs typeface="Arial"/>
              </a:rPr>
              <a:t>т</a:t>
            </a:r>
            <a:r>
              <a:rPr sz="1050" spc="95" dirty="0">
                <a:latin typeface="Arial"/>
                <a:cs typeface="Arial"/>
              </a:rPr>
              <a:t>о</a:t>
            </a:r>
            <a:r>
              <a:rPr sz="1050" spc="105" dirty="0">
                <a:latin typeface="Arial"/>
                <a:cs typeface="Arial"/>
              </a:rPr>
              <a:t>м </a:t>
            </a:r>
            <a:r>
              <a:rPr sz="1050" spc="130" dirty="0" err="1">
                <a:latin typeface="Arial"/>
                <a:cs typeface="Arial"/>
              </a:rPr>
              <a:t>прог</a:t>
            </a:r>
            <a:r>
              <a:rPr sz="1050" spc="135" dirty="0" err="1">
                <a:latin typeface="Arial"/>
                <a:cs typeface="Arial"/>
              </a:rPr>
              <a:t>р</a:t>
            </a:r>
            <a:r>
              <a:rPr sz="1050" spc="85" dirty="0" err="1">
                <a:latin typeface="Arial"/>
                <a:cs typeface="Arial"/>
              </a:rPr>
              <a:t>аммы</a:t>
            </a:r>
            <a:r>
              <a:rPr sz="1050" spc="85" dirty="0">
                <a:latin typeface="Arial"/>
                <a:cs typeface="Arial"/>
              </a:rPr>
              <a:t> </a:t>
            </a:r>
            <a:r>
              <a:rPr sz="1050" spc="65" dirty="0">
                <a:latin typeface="Arial"/>
                <a:cs typeface="Arial"/>
              </a:rPr>
              <a:t>с</a:t>
            </a:r>
            <a:r>
              <a:rPr sz="1050" spc="100" dirty="0">
                <a:latin typeface="Arial"/>
                <a:cs typeface="Arial"/>
              </a:rPr>
              <a:t>оциальной</a:t>
            </a:r>
            <a:r>
              <a:rPr lang="ru-RU" sz="1050" spc="100" dirty="0">
                <a:latin typeface="Arial"/>
                <a:cs typeface="Arial"/>
              </a:rPr>
              <a:t> адаптации</a:t>
            </a:r>
          </a:p>
          <a:p>
            <a:pPr marL="12698" marR="12698">
              <a:lnSpc>
                <a:spcPts val="1270"/>
              </a:lnSpc>
            </a:pPr>
            <a:endParaRPr lang="ru-RU" sz="1100" spc="100" dirty="0">
              <a:latin typeface="Arial"/>
              <a:cs typeface="Arial"/>
            </a:endParaRPr>
          </a:p>
          <a:p>
            <a:pPr marL="12698" marR="12698">
              <a:lnSpc>
                <a:spcPts val="1270"/>
              </a:lnSpc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17" name="object 9"/>
          <p:cNvSpPr txBox="1"/>
          <p:nvPr/>
        </p:nvSpPr>
        <p:spPr>
          <a:xfrm>
            <a:off x="1270000" y="603250"/>
            <a:ext cx="3479300" cy="3422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овы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50" dirty="0" err="1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60" dirty="0" err="1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00" dirty="0" err="1">
                <a:solidFill>
                  <a:srgbClr val="253A78"/>
                </a:solidFill>
                <a:latin typeface="Hypatia Sans Pro Black"/>
                <a:cs typeface="Hypatia Sans Pro Black"/>
              </a:rPr>
              <a:t>змеры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65" dirty="0" err="1" smtClean="0">
                <a:solidFill>
                  <a:srgbClr val="253A78"/>
                </a:solidFill>
                <a:latin typeface="Hypatia Sans Pro Black"/>
                <a:cs typeface="Hypatia Sans Pro Black"/>
              </a:rPr>
              <a:t>выплат</a:t>
            </a:r>
            <a:r>
              <a:rPr lang="ru-RU" sz="1100" b="1" spc="65" dirty="0" smtClean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75" dirty="0" err="1" smtClean="0">
                <a:solidFill>
                  <a:srgbClr val="253A78"/>
                </a:solidFill>
                <a:latin typeface="Hypatia Sans Pro Black"/>
                <a:cs typeface="Hypatia Sans Pro Black"/>
              </a:rPr>
              <a:t>по</a:t>
            </a:r>
            <a:r>
              <a:rPr sz="1100" b="1" spc="95" dirty="0" smtClean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оциальному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</p:txBody>
      </p:sp>
      <p:sp>
        <p:nvSpPr>
          <p:cNvPr id="19" name="object 12"/>
          <p:cNvSpPr txBox="1"/>
          <p:nvPr/>
        </p:nvSpPr>
        <p:spPr>
          <a:xfrm>
            <a:off x="812800" y="144208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0" name="object 12"/>
          <p:cNvSpPr txBox="1"/>
          <p:nvPr/>
        </p:nvSpPr>
        <p:spPr>
          <a:xfrm>
            <a:off x="812800" y="20510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1" name="object 12"/>
          <p:cNvSpPr txBox="1"/>
          <p:nvPr/>
        </p:nvSpPr>
        <p:spPr>
          <a:xfrm>
            <a:off x="812800" y="24320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22" name="object 12"/>
          <p:cNvSpPr txBox="1"/>
          <p:nvPr/>
        </p:nvSpPr>
        <p:spPr>
          <a:xfrm>
            <a:off x="812800" y="3118485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4072" y="2803851"/>
            <a:ext cx="811923" cy="28254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092883" y="0"/>
            <a:ext cx="3343109" cy="616977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161370" y="1162490"/>
            <a:ext cx="1274622" cy="304067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935899" y="603250"/>
            <a:ext cx="3768090" cy="36633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43490"/>
            <a:r>
              <a:rPr sz="1100" b="1" spc="-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акие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требования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8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пр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д</a:t>
            </a:r>
            <a:r>
              <a:rPr sz="1100" b="1" spc="-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ъ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явля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ю</a:t>
            </a:r>
            <a:r>
              <a:rPr sz="1100" b="1" spc="-1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</a:t>
            </a:r>
            <a:r>
              <a:rPr sz="1100" b="1" spc="1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я</a:t>
            </a:r>
            <a:endParaRPr sz="1100" dirty="0">
              <a:latin typeface="Hypatia Sans Pro Black"/>
              <a:cs typeface="Hypatia Sans Pro Black"/>
            </a:endParaRPr>
          </a:p>
          <a:p>
            <a:pPr marL="143490">
              <a:lnSpc>
                <a:spcPts val="1265"/>
              </a:lnSpc>
            </a:pPr>
            <a:r>
              <a:rPr sz="1100" b="1" spc="3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р</a:t>
            </a:r>
            <a:r>
              <a:rPr sz="1100" b="1" spc="7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е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з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у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л</a:t>
            </a:r>
            <a:r>
              <a:rPr sz="1100" b="1" spc="2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ь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татам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с</a:t>
            </a:r>
            <a:r>
              <a:rPr sz="1100" b="1" spc="8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оциально</a:t>
            </a:r>
            <a:r>
              <a:rPr sz="1100" b="1" spc="3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</a:t>
            </a:r>
            <a:r>
              <a:rPr sz="1100" b="1" spc="9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 </a:t>
            </a:r>
            <a:r>
              <a:rPr sz="1100" b="1" spc="1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</a:t>
            </a:r>
            <a:r>
              <a:rPr sz="1100" b="1" spc="5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онт</a:t>
            </a:r>
            <a:r>
              <a:rPr sz="1100" b="1" spc="5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р</a:t>
            </a:r>
            <a:r>
              <a:rPr sz="1100" b="1" spc="4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кт</a:t>
            </a:r>
            <a:r>
              <a:rPr sz="1100" b="1" spc="65" dirty="0">
                <a:solidFill>
                  <a:srgbClr val="253A78"/>
                </a:solidFill>
                <a:latin typeface="Hypatia Sans Pro Black"/>
                <a:cs typeface="Hypatia Sans Pro Black"/>
              </a:rPr>
              <a:t>а</a:t>
            </a:r>
            <a:r>
              <a:rPr sz="1100" b="1" spc="140" dirty="0">
                <a:solidFill>
                  <a:srgbClr val="253A78"/>
                </a:solidFill>
                <a:latin typeface="Hypatia Sans Pro Black"/>
                <a:cs typeface="Hypatia Sans Pro Black"/>
              </a:rPr>
              <a:t>?</a:t>
            </a:r>
            <a:endParaRPr sz="1100" dirty="0">
              <a:latin typeface="Hypatia Sans Pro Black"/>
              <a:cs typeface="Hypatia Sans Pro Black"/>
            </a:endParaRPr>
          </a:p>
          <a:p>
            <a:pPr>
              <a:lnSpc>
                <a:spcPts val="850"/>
              </a:lnSpc>
              <a:spcBef>
                <a:spcPts val="29"/>
              </a:spcBef>
            </a:pPr>
            <a:endParaRPr sz="850" dirty="0"/>
          </a:p>
          <a:p>
            <a:pPr marL="12698" marR="106664">
              <a:lnSpc>
                <a:spcPts val="1270"/>
              </a:lnSpc>
            </a:pPr>
            <a:r>
              <a:rPr sz="1100" spc="95" dirty="0">
                <a:latin typeface="Arial"/>
                <a:cs typeface="Arial"/>
              </a:rPr>
              <a:t>По</a:t>
            </a:r>
            <a:r>
              <a:rPr sz="1100" spc="5" dirty="0">
                <a:latin typeface="Arial"/>
                <a:cs typeface="Arial"/>
              </a:rPr>
              <a:t> </a:t>
            </a:r>
            <a:r>
              <a:rPr sz="1100" b="1" spc="90" dirty="0">
                <a:latin typeface="Hypatia Sans Pro Black"/>
                <a:cs typeface="Hypatia Sans Pro Black"/>
              </a:rPr>
              <a:t>поис</a:t>
            </a:r>
            <a:r>
              <a:rPr sz="1100" b="1" spc="65" dirty="0">
                <a:latin typeface="Hypatia Sans Pro Black"/>
                <a:cs typeface="Hypatia Sans Pro Black"/>
              </a:rPr>
              <a:t>к</a:t>
            </a:r>
            <a:r>
              <a:rPr sz="1100" b="1" spc="25" dirty="0">
                <a:latin typeface="Hypatia Sans Pro Black"/>
                <a:cs typeface="Hypatia Sans Pro Black"/>
              </a:rPr>
              <a:t>у</a:t>
            </a:r>
            <a:r>
              <a:rPr sz="1100" b="1" spc="95" dirty="0">
                <a:latin typeface="Hypatia Sans Pro Black"/>
                <a:cs typeface="Hypatia Sans Pro Black"/>
              </a:rPr>
              <a:t> </a:t>
            </a:r>
            <a:r>
              <a:rPr sz="1100" b="1" spc="50" dirty="0">
                <a:latin typeface="Hypatia Sans Pro Black"/>
                <a:cs typeface="Hypatia Sans Pro Black"/>
              </a:rPr>
              <a:t>р</a:t>
            </a:r>
            <a:r>
              <a:rPr sz="1100" b="1" spc="85" dirty="0">
                <a:latin typeface="Hypatia Sans Pro Black"/>
                <a:cs typeface="Hypatia Sans Pro Black"/>
              </a:rPr>
              <a:t>аб</a:t>
            </a:r>
            <a:r>
              <a:rPr sz="1100" b="1" spc="60" dirty="0">
                <a:latin typeface="Hypatia Sans Pro Black"/>
                <a:cs typeface="Hypatia Sans Pro Black"/>
              </a:rPr>
              <a:t>о</a:t>
            </a:r>
            <a:r>
              <a:rPr sz="1100" b="1" spc="35" dirty="0">
                <a:latin typeface="Hypatia Sans Pro Black"/>
                <a:cs typeface="Hypatia Sans Pro Black"/>
              </a:rPr>
              <a:t>ты</a:t>
            </a:r>
            <a:r>
              <a:rPr sz="1100" b="1" spc="80" dirty="0">
                <a:latin typeface="Hypatia Sans Pro Black"/>
                <a:cs typeface="Hypatia Sans Pro Black"/>
              </a:rPr>
              <a:t>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sz="1100" spc="110" dirty="0">
                <a:latin typeface="Arial"/>
                <a:cs typeface="Arial"/>
              </a:rPr>
              <a:t>г</a:t>
            </a:r>
            <a:r>
              <a:rPr sz="1100" spc="160" dirty="0">
                <a:latin typeface="Arial"/>
                <a:cs typeface="Arial"/>
              </a:rPr>
              <a:t>р</a:t>
            </a:r>
            <a:r>
              <a:rPr sz="1100" spc="110" dirty="0">
                <a:latin typeface="Arial"/>
                <a:cs typeface="Arial"/>
              </a:rPr>
              <a:t>аждани</a:t>
            </a:r>
            <a:r>
              <a:rPr sz="1100" spc="95" dirty="0">
                <a:latin typeface="Arial"/>
                <a:cs typeface="Arial"/>
              </a:rPr>
              <a:t>н </a:t>
            </a:r>
            <a:r>
              <a:rPr sz="1100" spc="85" dirty="0">
                <a:latin typeface="Arial"/>
                <a:cs typeface="Arial"/>
              </a:rPr>
              <a:t>заключа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15" dirty="0">
                <a:latin typeface="Arial"/>
                <a:cs typeface="Arial"/>
              </a:rPr>
              <a:t>т </a:t>
            </a:r>
            <a:r>
              <a:rPr sz="1100" spc="80" dirty="0">
                <a:latin typeface="Arial"/>
                <a:cs typeface="Arial"/>
              </a:rPr>
              <a:t>т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55" dirty="0">
                <a:latin typeface="Arial"/>
                <a:cs typeface="Arial"/>
              </a:rPr>
              <a:t>у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дово</a:t>
            </a:r>
            <a:r>
              <a:rPr sz="1100" spc="90" dirty="0">
                <a:latin typeface="Arial"/>
                <a:cs typeface="Arial"/>
              </a:rPr>
              <a:t>й </a:t>
            </a:r>
            <a:r>
              <a:rPr sz="1100" spc="114" dirty="0">
                <a:latin typeface="Arial"/>
                <a:cs typeface="Arial"/>
              </a:rPr>
              <a:t>до</a:t>
            </a:r>
            <a:r>
              <a:rPr sz="1100" spc="45" dirty="0">
                <a:latin typeface="Arial"/>
                <a:cs typeface="Arial"/>
              </a:rPr>
              <a:t>г</a:t>
            </a:r>
            <a:r>
              <a:rPr sz="1100" spc="105" dirty="0">
                <a:latin typeface="Arial"/>
                <a:cs typeface="Arial"/>
              </a:rPr>
              <a:t>ово</a:t>
            </a:r>
            <a:r>
              <a:rPr sz="1100" spc="95" dirty="0">
                <a:latin typeface="Arial"/>
                <a:cs typeface="Arial"/>
              </a:rPr>
              <a:t>р </a:t>
            </a:r>
            <a:r>
              <a:rPr sz="1100" spc="85" dirty="0">
                <a:latin typeface="Arial"/>
                <a:cs typeface="Arial"/>
              </a:rPr>
              <a:t>н</a:t>
            </a:r>
            <a:r>
              <a:rPr sz="1100" spc="75" dirty="0">
                <a:latin typeface="Arial"/>
                <a:cs typeface="Arial"/>
              </a:rPr>
              <a:t>а </a:t>
            </a:r>
            <a:r>
              <a:rPr sz="1100" spc="125" dirty="0">
                <a:latin typeface="Arial"/>
                <a:cs typeface="Arial"/>
              </a:rPr>
              <a:t>пери</a:t>
            </a:r>
            <a:r>
              <a:rPr sz="1100" spc="120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д </a:t>
            </a:r>
            <a:r>
              <a:rPr sz="1100" spc="95" dirty="0">
                <a:latin typeface="Arial"/>
                <a:cs typeface="Arial"/>
              </a:rPr>
              <a:t>дей</a:t>
            </a:r>
            <a:r>
              <a:rPr sz="1100" spc="75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тви</a:t>
            </a:r>
            <a:r>
              <a:rPr sz="1100" spc="75" dirty="0">
                <a:latin typeface="Arial"/>
                <a:cs typeface="Arial"/>
              </a:rPr>
              <a:t>я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100" dirty="0">
                <a:latin typeface="Arial"/>
                <a:cs typeface="Arial"/>
              </a:rPr>
              <a:t>оциально</a:t>
            </a:r>
            <a:r>
              <a:rPr sz="1100" spc="4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4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онтр</a:t>
            </a:r>
            <a:r>
              <a:rPr sz="1100" spc="110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spc="-5" dirty="0">
                <a:latin typeface="Arial"/>
                <a:cs typeface="Arial"/>
              </a:rPr>
              <a:t>та</a:t>
            </a:r>
            <a:r>
              <a:rPr sz="1100" spc="-10" dirty="0">
                <a:latin typeface="Arial"/>
                <a:cs typeface="Arial"/>
              </a:rPr>
              <a:t>. </a:t>
            </a:r>
            <a:r>
              <a:rPr sz="1100" spc="4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з</a:t>
            </a:r>
            <a:r>
              <a:rPr sz="1100" spc="65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ь</a:t>
            </a:r>
            <a:r>
              <a:rPr sz="1100" spc="40" dirty="0">
                <a:latin typeface="Arial"/>
                <a:cs typeface="Arial"/>
              </a:rPr>
              <a:t>та</a:t>
            </a:r>
            <a:r>
              <a:rPr sz="1100" spc="30" dirty="0">
                <a:latin typeface="Arial"/>
                <a:cs typeface="Arial"/>
              </a:rPr>
              <a:t>т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sz="1100" spc="105" dirty="0">
                <a:latin typeface="Arial"/>
                <a:cs typeface="Arial"/>
              </a:rPr>
              <a:t>повышени</a:t>
            </a:r>
            <a:r>
              <a:rPr sz="1100" spc="90" dirty="0">
                <a:latin typeface="Arial"/>
                <a:cs typeface="Arial"/>
              </a:rPr>
              <a:t>е </a:t>
            </a:r>
            <a:r>
              <a:rPr sz="1100" spc="95" dirty="0">
                <a:latin typeface="Arial"/>
                <a:cs typeface="Arial"/>
              </a:rPr>
              <a:t>ден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114" dirty="0">
                <a:latin typeface="Arial"/>
                <a:cs typeface="Arial"/>
              </a:rPr>
              <a:t>жны</a:t>
            </a:r>
            <a:r>
              <a:rPr sz="1100" spc="80" dirty="0">
                <a:latin typeface="Arial"/>
                <a:cs typeface="Arial"/>
              </a:rPr>
              <a:t>х </a:t>
            </a:r>
            <a:r>
              <a:rPr sz="1100" spc="85" dirty="0">
                <a:latin typeface="Arial"/>
                <a:cs typeface="Arial"/>
              </a:rPr>
              <a:t>д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90" dirty="0">
                <a:latin typeface="Arial"/>
                <a:cs typeface="Arial"/>
              </a:rPr>
              <a:t>одо</a:t>
            </a:r>
            <a:r>
              <a:rPr sz="1100" spc="75" dirty="0">
                <a:latin typeface="Arial"/>
                <a:cs typeface="Arial"/>
              </a:rPr>
              <a:t>в </a:t>
            </a:r>
            <a:r>
              <a:rPr sz="1100" spc="120" dirty="0">
                <a:latin typeface="Arial"/>
                <a:cs typeface="Arial"/>
              </a:rPr>
              <a:t>п</a:t>
            </a:r>
            <a:r>
              <a:rPr sz="1100" spc="114" dirty="0">
                <a:latin typeface="Arial"/>
                <a:cs typeface="Arial"/>
              </a:rPr>
              <a:t>о </a:t>
            </a:r>
            <a:r>
              <a:rPr sz="1100" spc="110" dirty="0">
                <a:latin typeface="Arial"/>
                <a:cs typeface="Arial"/>
              </a:rPr>
              <a:t>завершени</a:t>
            </a:r>
            <a:r>
              <a:rPr sz="1100" spc="95" dirty="0">
                <a:latin typeface="Arial"/>
                <a:cs typeface="Arial"/>
              </a:rPr>
              <a:t>и </a:t>
            </a:r>
            <a:r>
              <a:rPr sz="1100" spc="14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онтр</a:t>
            </a:r>
            <a:r>
              <a:rPr sz="1100" spc="110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та.</a:t>
            </a:r>
          </a:p>
          <a:p>
            <a:pPr marL="12698">
              <a:lnSpc>
                <a:spcPts val="1230"/>
              </a:lnSpc>
            </a:pPr>
            <a:r>
              <a:rPr sz="1100" spc="120" dirty="0">
                <a:latin typeface="Arial"/>
                <a:cs typeface="Arial"/>
              </a:rPr>
              <a:t>П</a:t>
            </a:r>
            <a:r>
              <a:rPr sz="1100" spc="85" dirty="0">
                <a:latin typeface="Arial"/>
                <a:cs typeface="Arial"/>
              </a:rPr>
              <a:t>о о</a:t>
            </a:r>
            <a:r>
              <a:rPr sz="1100" spc="70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уще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твлени</a:t>
            </a:r>
            <a:r>
              <a:rPr sz="1100" spc="114" dirty="0">
                <a:latin typeface="Arial"/>
                <a:cs typeface="Arial"/>
              </a:rPr>
              <a:t>ю </a:t>
            </a:r>
            <a:r>
              <a:rPr sz="1100" b="1" spc="95" dirty="0">
                <a:latin typeface="Hypatia Sans Pro Black"/>
                <a:cs typeface="Hypatia Sans Pro Black"/>
              </a:rPr>
              <a:t>пр</a:t>
            </a:r>
            <a:r>
              <a:rPr sz="1100" b="1" spc="80" dirty="0">
                <a:latin typeface="Hypatia Sans Pro Black"/>
                <a:cs typeface="Hypatia Sans Pro Black"/>
              </a:rPr>
              <a:t>е</a:t>
            </a:r>
            <a:r>
              <a:rPr sz="1100" b="1" spc="100" dirty="0">
                <a:latin typeface="Hypatia Sans Pro Black"/>
                <a:cs typeface="Hypatia Sans Pro Black"/>
              </a:rPr>
              <a:t>дпринима</a:t>
            </a:r>
            <a:r>
              <a:rPr sz="1100" b="1" spc="65" dirty="0">
                <a:latin typeface="Hypatia Sans Pro Black"/>
                <a:cs typeface="Hypatia Sans Pro Black"/>
              </a:rPr>
              <a:t>т</a:t>
            </a:r>
            <a:r>
              <a:rPr sz="1100" b="1" spc="120" dirty="0">
                <a:latin typeface="Hypatia Sans Pro Black"/>
                <a:cs typeface="Hypatia Sans Pro Black"/>
              </a:rPr>
              <a:t>е</a:t>
            </a:r>
            <a:r>
              <a:rPr sz="1100" b="1" spc="95" dirty="0">
                <a:latin typeface="Hypatia Sans Pro Black"/>
                <a:cs typeface="Hypatia Sans Pro Black"/>
              </a:rPr>
              <a:t>льс</a:t>
            </a:r>
            <a:r>
              <a:rPr sz="1100" b="1" spc="90" dirty="0">
                <a:latin typeface="Hypatia Sans Pro Black"/>
                <a:cs typeface="Hypatia Sans Pro Black"/>
              </a:rPr>
              <a:t>к</a:t>
            </a:r>
            <a:r>
              <a:rPr sz="1100" b="1" spc="110" dirty="0">
                <a:latin typeface="Hypatia Sans Pro Black"/>
                <a:cs typeface="Hypatia Sans Pro Black"/>
              </a:rPr>
              <a:t>ой</a:t>
            </a:r>
            <a:endParaRPr sz="1100" dirty="0">
              <a:latin typeface="Hypatia Sans Pro Black"/>
              <a:cs typeface="Hypatia Sans Pro Black"/>
            </a:endParaRPr>
          </a:p>
          <a:p>
            <a:pPr marL="12698" marR="199995">
              <a:lnSpc>
                <a:spcPts val="1260"/>
              </a:lnSpc>
              <a:spcBef>
                <a:spcPts val="35"/>
              </a:spcBef>
            </a:pPr>
            <a:r>
              <a:rPr sz="1100" b="1" spc="105" dirty="0">
                <a:latin typeface="Hypatia Sans Pro Black"/>
                <a:cs typeface="Hypatia Sans Pro Black"/>
              </a:rPr>
              <a:t>д</a:t>
            </a:r>
            <a:r>
              <a:rPr sz="1100" b="1" spc="70" dirty="0">
                <a:latin typeface="Hypatia Sans Pro Black"/>
                <a:cs typeface="Hypatia Sans Pro Black"/>
              </a:rPr>
              <a:t>е</a:t>
            </a:r>
            <a:r>
              <a:rPr sz="1100" b="1" spc="45" dirty="0">
                <a:latin typeface="Hypatia Sans Pro Black"/>
                <a:cs typeface="Hypatia Sans Pro Black"/>
              </a:rPr>
              <a:t>я</a:t>
            </a:r>
            <a:r>
              <a:rPr sz="1100" b="1" spc="15" dirty="0">
                <a:latin typeface="Hypatia Sans Pro Black"/>
                <a:cs typeface="Hypatia Sans Pro Black"/>
              </a:rPr>
              <a:t>т</a:t>
            </a:r>
            <a:r>
              <a:rPr sz="1100" b="1" spc="120" dirty="0">
                <a:latin typeface="Hypatia Sans Pro Black"/>
                <a:cs typeface="Hypatia Sans Pro Black"/>
              </a:rPr>
              <a:t>е</a:t>
            </a:r>
            <a:r>
              <a:rPr sz="1100" b="1" spc="110" dirty="0">
                <a:latin typeface="Hypatia Sans Pro Black"/>
                <a:cs typeface="Hypatia Sans Pro Black"/>
              </a:rPr>
              <a:t>льно</a:t>
            </a:r>
            <a:r>
              <a:rPr sz="1100" b="1" spc="80" dirty="0">
                <a:latin typeface="Hypatia Sans Pro Black"/>
                <a:cs typeface="Hypatia Sans Pro Black"/>
              </a:rPr>
              <a:t>с</a:t>
            </a:r>
            <a:r>
              <a:rPr sz="1100" b="1" spc="75" dirty="0">
                <a:latin typeface="Hypatia Sans Pro Black"/>
                <a:cs typeface="Hypatia Sans Pro Black"/>
              </a:rPr>
              <a:t>ти</a:t>
            </a:r>
            <a:r>
              <a:rPr sz="1100" b="1" spc="90" dirty="0">
                <a:latin typeface="Hypatia Sans Pro Black"/>
                <a:cs typeface="Hypatia Sans Pro Black"/>
              </a:rPr>
              <a:t>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sz="1100" spc="114" dirty="0">
                <a:latin typeface="Arial"/>
                <a:cs typeface="Arial"/>
              </a:rPr>
              <a:t>реги</a:t>
            </a:r>
            <a:r>
              <a:rPr sz="1100" spc="10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</a:t>
            </a:r>
            <a:r>
              <a:rPr sz="1100" spc="9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аци</a:t>
            </a:r>
            <a:r>
              <a:rPr sz="1100" spc="80" dirty="0">
                <a:latin typeface="Arial"/>
                <a:cs typeface="Arial"/>
              </a:rPr>
              <a:t>я в </a:t>
            </a:r>
            <a:r>
              <a:rPr sz="1100" spc="150" dirty="0">
                <a:latin typeface="Arial"/>
                <a:cs typeface="Arial"/>
              </a:rPr>
              <a:t>к</a:t>
            </a:r>
            <a:r>
              <a:rPr sz="1100" spc="65" dirty="0">
                <a:latin typeface="Arial"/>
                <a:cs typeface="Arial"/>
              </a:rPr>
              <a:t>аче</a:t>
            </a:r>
            <a:r>
              <a:rPr sz="1100" spc="55" dirty="0">
                <a:latin typeface="Arial"/>
                <a:cs typeface="Arial"/>
              </a:rPr>
              <a:t>стве </a:t>
            </a:r>
            <a:r>
              <a:rPr sz="1100" spc="125" dirty="0">
                <a:latin typeface="Arial"/>
                <a:cs typeface="Arial"/>
              </a:rPr>
              <a:t>инди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00" dirty="0">
                <a:latin typeface="Arial"/>
                <a:cs typeface="Arial"/>
              </a:rPr>
              <a:t>вид</a:t>
            </a:r>
            <a:r>
              <a:rPr sz="1100" spc="70" dirty="0">
                <a:latin typeface="Arial"/>
                <a:cs typeface="Arial"/>
              </a:rPr>
              <a:t>у</a:t>
            </a:r>
            <a:r>
              <a:rPr sz="1100" spc="85" dirty="0">
                <a:latin typeface="Arial"/>
                <a:cs typeface="Arial"/>
              </a:rPr>
              <a:t>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0" dirty="0">
                <a:latin typeface="Arial"/>
                <a:cs typeface="Arial"/>
              </a:rPr>
              <a:t>едпринима</a:t>
            </a:r>
            <a:r>
              <a:rPr sz="1100" spc="60" dirty="0">
                <a:latin typeface="Arial"/>
                <a:cs typeface="Arial"/>
              </a:rPr>
              <a:t>те</a:t>
            </a:r>
            <a:r>
              <a:rPr sz="1100" spc="70" dirty="0">
                <a:latin typeface="Arial"/>
                <a:cs typeface="Arial"/>
              </a:rPr>
              <a:t>л</a:t>
            </a:r>
            <a:r>
              <a:rPr sz="1100" spc="55" dirty="0">
                <a:latin typeface="Arial"/>
                <a:cs typeface="Arial"/>
              </a:rPr>
              <a:t>я </a:t>
            </a:r>
            <a:r>
              <a:rPr sz="1100" spc="120" dirty="0">
                <a:latin typeface="Arial"/>
                <a:cs typeface="Arial"/>
              </a:rPr>
              <a:t>ил</a:t>
            </a:r>
            <a:r>
              <a:rPr sz="1100" spc="110" dirty="0">
                <a:latin typeface="Arial"/>
                <a:cs typeface="Arial"/>
              </a:rPr>
              <a:t>и </a:t>
            </a:r>
            <a:r>
              <a:rPr sz="1100" spc="95" dirty="0">
                <a:latin typeface="Arial"/>
                <a:cs typeface="Arial"/>
              </a:rPr>
              <a:t>нало</a:t>
            </a:r>
            <a:r>
              <a:rPr sz="1100" spc="35" dirty="0">
                <a:latin typeface="Arial"/>
                <a:cs typeface="Arial"/>
              </a:rPr>
              <a:t>г</a:t>
            </a:r>
            <a:r>
              <a:rPr sz="1100" spc="80" dirty="0">
                <a:latin typeface="Arial"/>
                <a:cs typeface="Arial"/>
              </a:rPr>
              <a:t>опла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114" dirty="0">
                <a:latin typeface="Arial"/>
                <a:cs typeface="Arial"/>
              </a:rPr>
              <a:t>льщи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а </a:t>
            </a:r>
            <a:r>
              <a:rPr sz="1100" spc="80" dirty="0">
                <a:latin typeface="Arial"/>
                <a:cs typeface="Arial"/>
              </a:rPr>
              <a:t>налог</a:t>
            </a:r>
            <a:r>
              <a:rPr sz="1100" spc="75" dirty="0">
                <a:latin typeface="Arial"/>
                <a:cs typeface="Arial"/>
              </a:rPr>
              <a:t>а </a:t>
            </a:r>
            <a:r>
              <a:rPr sz="1100" spc="85" dirty="0">
                <a:latin typeface="Arial"/>
                <a:cs typeface="Arial"/>
              </a:rPr>
              <a:t>н</a:t>
            </a:r>
            <a:r>
              <a:rPr sz="1100" spc="75" dirty="0">
                <a:latin typeface="Arial"/>
                <a:cs typeface="Arial"/>
              </a:rPr>
              <a:t>а </a:t>
            </a:r>
            <a:r>
              <a:rPr sz="1100" spc="90" dirty="0">
                <a:latin typeface="Arial"/>
                <a:cs typeface="Arial"/>
              </a:rPr>
              <a:t>профе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сиональны</a:t>
            </a:r>
            <a:r>
              <a:rPr sz="1100" spc="85" dirty="0">
                <a:latin typeface="Arial"/>
                <a:cs typeface="Arial"/>
              </a:rPr>
              <a:t>й д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д.</a:t>
            </a:r>
            <a:endParaRPr sz="1100" dirty="0">
              <a:latin typeface="Arial"/>
              <a:cs typeface="Arial"/>
            </a:endParaRPr>
          </a:p>
          <a:p>
            <a:pPr marL="12698" marR="546020">
              <a:lnSpc>
                <a:spcPts val="1260"/>
              </a:lnSpc>
              <a:spcBef>
                <a:spcPts val="5"/>
              </a:spcBef>
            </a:pPr>
            <a:r>
              <a:rPr sz="1100" spc="4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з</a:t>
            </a:r>
            <a:r>
              <a:rPr sz="1100" spc="65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ь</a:t>
            </a:r>
            <a:r>
              <a:rPr sz="1100" spc="40" dirty="0">
                <a:latin typeface="Arial"/>
                <a:cs typeface="Arial"/>
              </a:rPr>
              <a:t>та</a:t>
            </a:r>
            <a:r>
              <a:rPr sz="1100" spc="30" dirty="0">
                <a:latin typeface="Arial"/>
                <a:cs typeface="Arial"/>
              </a:rPr>
              <a:t>т</a:t>
            </a:r>
            <a:r>
              <a:rPr sz="1100" spc="10" dirty="0">
                <a:latin typeface="Arial"/>
                <a:cs typeface="Arial"/>
              </a:rPr>
              <a:t>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sz="1100" spc="105" dirty="0">
                <a:latin typeface="Arial"/>
                <a:cs typeface="Arial"/>
              </a:rPr>
              <a:t>повышени</a:t>
            </a:r>
            <a:r>
              <a:rPr sz="1100" spc="90" dirty="0">
                <a:latin typeface="Arial"/>
                <a:cs typeface="Arial"/>
              </a:rPr>
              <a:t>е </a:t>
            </a:r>
            <a:r>
              <a:rPr sz="1100" spc="95" dirty="0">
                <a:latin typeface="Arial"/>
                <a:cs typeface="Arial"/>
              </a:rPr>
              <a:t>ден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114" dirty="0">
                <a:latin typeface="Arial"/>
                <a:cs typeface="Arial"/>
              </a:rPr>
              <a:t>жны</a:t>
            </a:r>
            <a:r>
              <a:rPr sz="1100" spc="80" dirty="0">
                <a:latin typeface="Arial"/>
                <a:cs typeface="Arial"/>
              </a:rPr>
              <a:t>х </a:t>
            </a:r>
            <a:r>
              <a:rPr sz="1100" spc="85" dirty="0">
                <a:latin typeface="Arial"/>
                <a:cs typeface="Arial"/>
              </a:rPr>
              <a:t>д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85" dirty="0">
                <a:latin typeface="Arial"/>
                <a:cs typeface="Arial"/>
              </a:rPr>
              <a:t>дов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п</a:t>
            </a:r>
            <a:r>
              <a:rPr sz="1100" spc="114" dirty="0">
                <a:latin typeface="Arial"/>
                <a:cs typeface="Arial"/>
              </a:rPr>
              <a:t>о </a:t>
            </a:r>
            <a:r>
              <a:rPr sz="1100" spc="110" dirty="0">
                <a:latin typeface="Arial"/>
                <a:cs typeface="Arial"/>
              </a:rPr>
              <a:t>завершени</a:t>
            </a:r>
            <a:r>
              <a:rPr sz="1100" spc="95" dirty="0">
                <a:latin typeface="Arial"/>
                <a:cs typeface="Arial"/>
              </a:rPr>
              <a:t>и </a:t>
            </a:r>
            <a:r>
              <a:rPr sz="1100" spc="14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онтр</a:t>
            </a:r>
            <a:r>
              <a:rPr sz="1100" spc="110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та.</a:t>
            </a:r>
          </a:p>
          <a:p>
            <a:pPr marL="12698" marR="12698">
              <a:lnSpc>
                <a:spcPts val="1260"/>
              </a:lnSpc>
              <a:spcBef>
                <a:spcPts val="5"/>
              </a:spcBef>
            </a:pPr>
            <a:r>
              <a:rPr sz="1100" spc="120" dirty="0">
                <a:latin typeface="Arial"/>
                <a:cs typeface="Arial"/>
              </a:rPr>
              <a:t>П</a:t>
            </a:r>
            <a:r>
              <a:rPr sz="1100" spc="85" dirty="0">
                <a:latin typeface="Arial"/>
                <a:cs typeface="Arial"/>
              </a:rPr>
              <a:t>о </a:t>
            </a:r>
            <a:r>
              <a:rPr sz="1100" spc="80" dirty="0">
                <a:latin typeface="Arial"/>
                <a:cs typeface="Arial"/>
              </a:rPr>
              <a:t>в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105" dirty="0">
                <a:latin typeface="Arial"/>
                <a:cs typeface="Arial"/>
              </a:rPr>
              <a:t>дени</a:t>
            </a:r>
            <a:r>
              <a:rPr sz="1100" spc="130" dirty="0">
                <a:latin typeface="Arial"/>
                <a:cs typeface="Arial"/>
              </a:rPr>
              <a:t>ю </a:t>
            </a:r>
            <a:r>
              <a:rPr sz="1100" b="1" spc="100" dirty="0">
                <a:latin typeface="Hypatia Sans Pro Black"/>
                <a:cs typeface="Hypatia Sans Pro Black"/>
              </a:rPr>
              <a:t>лично</a:t>
            </a:r>
            <a:r>
              <a:rPr sz="1100" b="1" spc="50" dirty="0"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latin typeface="Hypatia Sans Pro Black"/>
                <a:cs typeface="Hypatia Sans Pro Black"/>
              </a:rPr>
              <a:t>о </a:t>
            </a:r>
            <a:r>
              <a:rPr sz="1100" b="1" spc="-100" dirty="0">
                <a:latin typeface="Hypatia Sans Pro Black"/>
                <a:cs typeface="Hypatia Sans Pro Black"/>
              </a:rPr>
              <a:t> </a:t>
            </a:r>
            <a:r>
              <a:rPr sz="1100" b="1" spc="90" dirty="0">
                <a:latin typeface="Hypatia Sans Pro Black"/>
                <a:cs typeface="Hypatia Sans Pro Black"/>
              </a:rPr>
              <a:t>п</a:t>
            </a:r>
            <a:r>
              <a:rPr sz="1100" b="1" spc="75" dirty="0">
                <a:latin typeface="Hypatia Sans Pro Black"/>
                <a:cs typeface="Hypatia Sans Pro Black"/>
              </a:rPr>
              <a:t>о</a:t>
            </a:r>
            <a:r>
              <a:rPr sz="1100" b="1" spc="135" dirty="0">
                <a:latin typeface="Hypatia Sans Pro Black"/>
                <a:cs typeface="Hypatia Sans Pro Black"/>
              </a:rPr>
              <a:t>д</a:t>
            </a:r>
            <a:r>
              <a:rPr sz="1100" b="1" spc="85" dirty="0">
                <a:latin typeface="Hypatia Sans Pro Black"/>
                <a:cs typeface="Hypatia Sans Pro Black"/>
              </a:rPr>
              <a:t>с</a:t>
            </a:r>
            <a:r>
              <a:rPr sz="1100" b="1" spc="100" dirty="0">
                <a:latin typeface="Hypatia Sans Pro Black"/>
                <a:cs typeface="Hypatia Sans Pro Black"/>
              </a:rPr>
              <a:t>обно</a:t>
            </a:r>
            <a:r>
              <a:rPr sz="1100" b="1" spc="50" dirty="0">
                <a:latin typeface="Hypatia Sans Pro Black"/>
                <a:cs typeface="Hypatia Sans Pro Black"/>
              </a:rPr>
              <a:t>г</a:t>
            </a:r>
            <a:r>
              <a:rPr sz="1100" b="1" spc="75" dirty="0">
                <a:latin typeface="Hypatia Sans Pro Black"/>
                <a:cs typeface="Hypatia Sans Pro Black"/>
              </a:rPr>
              <a:t>о </a:t>
            </a:r>
            <a:r>
              <a:rPr sz="1100" b="1" spc="-100" dirty="0">
                <a:latin typeface="Hypatia Sans Pro Black"/>
                <a:cs typeface="Hypatia Sans Pro Black"/>
              </a:rPr>
              <a:t> </a:t>
            </a:r>
            <a:r>
              <a:rPr sz="1100" b="1" spc="40" dirty="0">
                <a:latin typeface="Hypatia Sans Pro Black"/>
                <a:cs typeface="Hypatia Sans Pro Black"/>
              </a:rPr>
              <a:t>х</a:t>
            </a:r>
            <a:r>
              <a:rPr sz="1100" b="1" spc="75" dirty="0">
                <a:latin typeface="Hypatia Sans Pro Black"/>
                <a:cs typeface="Hypatia Sans Pro Black"/>
              </a:rPr>
              <a:t>о</a:t>
            </a:r>
            <a:r>
              <a:rPr sz="1100" b="1" spc="120" dirty="0">
                <a:latin typeface="Hypatia Sans Pro Black"/>
                <a:cs typeface="Hypatia Sans Pro Black"/>
              </a:rPr>
              <a:t>зяй</a:t>
            </a:r>
            <a:r>
              <a:rPr sz="1100" b="1" spc="95" dirty="0">
                <a:latin typeface="Hypatia Sans Pro Black"/>
                <a:cs typeface="Hypatia Sans Pro Black"/>
              </a:rPr>
              <a:t>с</a:t>
            </a:r>
            <a:r>
              <a:rPr sz="1100" b="1" spc="60" dirty="0">
                <a:latin typeface="Hypatia Sans Pro Black"/>
                <a:cs typeface="Hypatia Sans Pro Black"/>
              </a:rPr>
              <a:t>тв</a:t>
            </a:r>
            <a:r>
              <a:rPr sz="1100" b="1" spc="50" dirty="0">
                <a:latin typeface="Hypatia Sans Pro Black"/>
                <a:cs typeface="Hypatia Sans Pro Black"/>
              </a:rPr>
              <a:t>а</a:t>
            </a:r>
            <a:r>
              <a:rPr sz="1100" b="1" spc="90" dirty="0">
                <a:latin typeface="Hypatia Sans Pro Black"/>
                <a:cs typeface="Hypatia Sans Pro Black"/>
              </a:rPr>
              <a:t> </a:t>
            </a:r>
            <a:r>
              <a:rPr sz="1100" spc="-70" dirty="0">
                <a:latin typeface="Arial"/>
                <a:cs typeface="Arial"/>
              </a:rPr>
              <a:t>–</a:t>
            </a:r>
            <a:r>
              <a:rPr sz="1100" spc="-35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реги</a:t>
            </a:r>
            <a:r>
              <a:rPr sz="1100" spc="100" dirty="0">
                <a:latin typeface="Arial"/>
                <a:cs typeface="Arial"/>
              </a:rPr>
              <a:t>с</a:t>
            </a:r>
            <a:r>
              <a:rPr sz="1100" spc="80" dirty="0">
                <a:latin typeface="Arial"/>
                <a:cs typeface="Arial"/>
              </a:rPr>
              <a:t>т</a:t>
            </a:r>
            <a:r>
              <a:rPr sz="1100" spc="90" dirty="0">
                <a:latin typeface="Arial"/>
                <a:cs typeface="Arial"/>
              </a:rPr>
              <a:t>р</a:t>
            </a:r>
            <a:r>
              <a:rPr sz="1100" spc="95" dirty="0">
                <a:latin typeface="Arial"/>
                <a:cs typeface="Arial"/>
              </a:rPr>
              <a:t>аци</a:t>
            </a:r>
            <a:r>
              <a:rPr sz="1100" spc="80" dirty="0">
                <a:latin typeface="Arial"/>
                <a:cs typeface="Arial"/>
              </a:rPr>
              <a:t>я в </a:t>
            </a:r>
            <a:r>
              <a:rPr sz="1100" spc="150" dirty="0">
                <a:latin typeface="Arial"/>
                <a:cs typeface="Arial"/>
              </a:rPr>
              <a:t>к</a:t>
            </a:r>
            <a:r>
              <a:rPr sz="1100" spc="65" dirty="0">
                <a:latin typeface="Arial"/>
                <a:cs typeface="Arial"/>
              </a:rPr>
              <a:t>аче</a:t>
            </a:r>
            <a:r>
              <a:rPr sz="1100" spc="55" dirty="0">
                <a:latin typeface="Arial"/>
                <a:cs typeface="Arial"/>
              </a:rPr>
              <a:t>стве </a:t>
            </a:r>
            <a:r>
              <a:rPr sz="1100" spc="110" dirty="0">
                <a:latin typeface="Arial"/>
                <a:cs typeface="Arial"/>
              </a:rPr>
              <a:t>индивид</a:t>
            </a:r>
            <a:r>
              <a:rPr sz="1100" spc="80" dirty="0">
                <a:latin typeface="Arial"/>
                <a:cs typeface="Arial"/>
              </a:rPr>
              <a:t>у</a:t>
            </a:r>
            <a:r>
              <a:rPr sz="1100" spc="85" dirty="0">
                <a:latin typeface="Arial"/>
                <a:cs typeface="Arial"/>
              </a:rPr>
              <a:t>ально</a:t>
            </a:r>
            <a:r>
              <a:rPr sz="1100" spc="30" dirty="0">
                <a:latin typeface="Arial"/>
                <a:cs typeface="Arial"/>
              </a:rPr>
              <a:t>г</a:t>
            </a:r>
            <a:r>
              <a:rPr sz="1100" spc="85" dirty="0">
                <a:latin typeface="Arial"/>
                <a:cs typeface="Arial"/>
              </a:rPr>
              <a:t>о </a:t>
            </a:r>
            <a:r>
              <a:rPr sz="1100" spc="120" dirty="0">
                <a:latin typeface="Arial"/>
                <a:cs typeface="Arial"/>
              </a:rPr>
              <a:t>пр</a:t>
            </a:r>
            <a:r>
              <a:rPr sz="1100" spc="110" dirty="0">
                <a:latin typeface="Arial"/>
                <a:cs typeface="Arial"/>
              </a:rPr>
              <a:t>е</a:t>
            </a:r>
            <a:r>
              <a:rPr sz="1100" spc="80" dirty="0">
                <a:latin typeface="Arial"/>
                <a:cs typeface="Arial"/>
              </a:rPr>
              <a:t>д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принима</a:t>
            </a:r>
            <a:r>
              <a:rPr sz="1100" spc="65" dirty="0">
                <a:latin typeface="Arial"/>
                <a:cs typeface="Arial"/>
              </a:rPr>
              <a:t>т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70" dirty="0">
                <a:latin typeface="Arial"/>
                <a:cs typeface="Arial"/>
              </a:rPr>
              <a:t>л</a:t>
            </a:r>
            <a:r>
              <a:rPr sz="1100" spc="55" dirty="0">
                <a:latin typeface="Arial"/>
                <a:cs typeface="Arial"/>
              </a:rPr>
              <a:t>я </a:t>
            </a:r>
            <a:r>
              <a:rPr sz="1100" spc="120" dirty="0">
                <a:latin typeface="Arial"/>
                <a:cs typeface="Arial"/>
              </a:rPr>
              <a:t>ил</a:t>
            </a:r>
            <a:r>
              <a:rPr sz="1100" spc="110" dirty="0">
                <a:latin typeface="Arial"/>
                <a:cs typeface="Arial"/>
              </a:rPr>
              <a:t>и </a:t>
            </a:r>
            <a:r>
              <a:rPr sz="1100" spc="95" dirty="0">
                <a:latin typeface="Arial"/>
                <a:cs typeface="Arial"/>
              </a:rPr>
              <a:t>нало</a:t>
            </a:r>
            <a:r>
              <a:rPr sz="1100" spc="35" dirty="0">
                <a:latin typeface="Arial"/>
                <a:cs typeface="Arial"/>
              </a:rPr>
              <a:t>г</a:t>
            </a:r>
            <a:r>
              <a:rPr sz="1100" spc="75" dirty="0">
                <a:latin typeface="Arial"/>
                <a:cs typeface="Arial"/>
              </a:rPr>
              <a:t>опла</a:t>
            </a:r>
            <a:r>
              <a:rPr sz="1100" spc="35" dirty="0">
                <a:latin typeface="Arial"/>
                <a:cs typeface="Arial"/>
              </a:rPr>
              <a:t>т</a:t>
            </a:r>
            <a:r>
              <a:rPr sz="1100" spc="60" dirty="0">
                <a:latin typeface="Arial"/>
                <a:cs typeface="Arial"/>
              </a:rPr>
              <a:t>е</a:t>
            </a:r>
            <a:r>
              <a:rPr sz="1100" spc="114" dirty="0">
                <a:latin typeface="Arial"/>
                <a:cs typeface="Arial"/>
              </a:rPr>
              <a:t>льщи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spc="20" dirty="0">
                <a:latin typeface="Arial"/>
                <a:cs typeface="Arial"/>
              </a:rPr>
              <a:t>а </a:t>
            </a:r>
            <a:r>
              <a:rPr sz="1100" spc="80" dirty="0">
                <a:latin typeface="Arial"/>
                <a:cs typeface="Arial"/>
              </a:rPr>
              <a:t>налог</a:t>
            </a:r>
            <a:r>
              <a:rPr sz="1100" spc="75" dirty="0">
                <a:latin typeface="Arial"/>
                <a:cs typeface="Arial"/>
              </a:rPr>
              <a:t>а </a:t>
            </a:r>
            <a:r>
              <a:rPr sz="1100" spc="85" dirty="0">
                <a:latin typeface="Arial"/>
                <a:cs typeface="Arial"/>
              </a:rPr>
              <a:t>на</a:t>
            </a:r>
            <a:r>
              <a:rPr sz="1100" spc="45" dirty="0">
                <a:latin typeface="Arial"/>
                <a:cs typeface="Arial"/>
              </a:rPr>
              <a:t> </a:t>
            </a:r>
            <a:r>
              <a:rPr sz="1100" spc="90" dirty="0">
                <a:latin typeface="Arial"/>
                <a:cs typeface="Arial"/>
              </a:rPr>
              <a:t>профе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сиональны</a:t>
            </a:r>
            <a:r>
              <a:rPr sz="1100" spc="85" dirty="0">
                <a:latin typeface="Arial"/>
                <a:cs typeface="Arial"/>
              </a:rPr>
              <a:t>й д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90" dirty="0">
                <a:latin typeface="Arial"/>
                <a:cs typeface="Arial"/>
              </a:rPr>
              <a:t>о</a:t>
            </a:r>
            <a:r>
              <a:rPr sz="1100" spc="10" dirty="0">
                <a:latin typeface="Arial"/>
                <a:cs typeface="Arial"/>
              </a:rPr>
              <a:t>д</a:t>
            </a:r>
            <a:r>
              <a:rPr sz="1100" dirty="0">
                <a:latin typeface="Arial"/>
                <a:cs typeface="Arial"/>
              </a:rPr>
              <a:t>. </a:t>
            </a:r>
            <a:r>
              <a:rPr sz="1100" spc="4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з</a:t>
            </a:r>
            <a:r>
              <a:rPr sz="1100" spc="65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ь</a:t>
            </a:r>
            <a:r>
              <a:rPr sz="1100" spc="40" dirty="0">
                <a:latin typeface="Arial"/>
                <a:cs typeface="Arial"/>
              </a:rPr>
              <a:t>та</a:t>
            </a:r>
            <a:r>
              <a:rPr sz="1100" spc="30" dirty="0">
                <a:latin typeface="Arial"/>
                <a:cs typeface="Arial"/>
              </a:rPr>
              <a:t>т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sz="1100" spc="105" dirty="0">
                <a:latin typeface="Arial"/>
                <a:cs typeface="Arial"/>
              </a:rPr>
              <a:t>повыше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120" dirty="0">
                <a:latin typeface="Arial"/>
                <a:cs typeface="Arial"/>
              </a:rPr>
              <a:t>ни</a:t>
            </a:r>
            <a:r>
              <a:rPr sz="1100" spc="110" dirty="0">
                <a:latin typeface="Arial"/>
                <a:cs typeface="Arial"/>
              </a:rPr>
              <a:t>е </a:t>
            </a:r>
            <a:r>
              <a:rPr sz="1100" spc="95" dirty="0">
                <a:latin typeface="Arial"/>
                <a:cs typeface="Arial"/>
              </a:rPr>
              <a:t>ден</a:t>
            </a:r>
            <a:r>
              <a:rPr sz="1100" spc="75" dirty="0">
                <a:latin typeface="Arial"/>
                <a:cs typeface="Arial"/>
              </a:rPr>
              <a:t>е</a:t>
            </a:r>
            <a:r>
              <a:rPr sz="1100" spc="114" dirty="0">
                <a:latin typeface="Arial"/>
                <a:cs typeface="Arial"/>
              </a:rPr>
              <a:t>жны</a:t>
            </a:r>
            <a:r>
              <a:rPr sz="1100" spc="80" dirty="0">
                <a:latin typeface="Arial"/>
                <a:cs typeface="Arial"/>
              </a:rPr>
              <a:t>х </a:t>
            </a:r>
            <a:r>
              <a:rPr sz="1100" spc="85" dirty="0">
                <a:latin typeface="Arial"/>
                <a:cs typeface="Arial"/>
              </a:rPr>
              <a:t>д</a:t>
            </a:r>
            <a:r>
              <a:rPr sz="1100" spc="60" dirty="0">
                <a:latin typeface="Arial"/>
                <a:cs typeface="Arial"/>
              </a:rPr>
              <a:t>о</a:t>
            </a:r>
            <a:r>
              <a:rPr sz="1100" spc="15" dirty="0">
                <a:latin typeface="Arial"/>
                <a:cs typeface="Arial"/>
              </a:rPr>
              <a:t>х</a:t>
            </a:r>
            <a:r>
              <a:rPr sz="1100" spc="90" dirty="0">
                <a:latin typeface="Arial"/>
                <a:cs typeface="Arial"/>
              </a:rPr>
              <a:t>одо</a:t>
            </a:r>
            <a:r>
              <a:rPr sz="1100" spc="75" dirty="0">
                <a:latin typeface="Arial"/>
                <a:cs typeface="Arial"/>
              </a:rPr>
              <a:t>в </a:t>
            </a:r>
            <a:r>
              <a:rPr sz="1100" spc="120" dirty="0">
                <a:latin typeface="Arial"/>
                <a:cs typeface="Arial"/>
              </a:rPr>
              <a:t>п</a:t>
            </a:r>
            <a:r>
              <a:rPr sz="1100" spc="114" dirty="0">
                <a:latin typeface="Arial"/>
                <a:cs typeface="Arial"/>
              </a:rPr>
              <a:t>о </a:t>
            </a:r>
            <a:r>
              <a:rPr sz="1100" spc="110" dirty="0">
                <a:latin typeface="Arial"/>
                <a:cs typeface="Arial"/>
              </a:rPr>
              <a:t>завершени</a:t>
            </a:r>
            <a:r>
              <a:rPr sz="1100" spc="95" dirty="0">
                <a:latin typeface="Arial"/>
                <a:cs typeface="Arial"/>
              </a:rPr>
              <a:t>и </a:t>
            </a:r>
            <a:r>
              <a:rPr sz="1100" spc="14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онтр</a:t>
            </a:r>
            <a:r>
              <a:rPr sz="1100" spc="110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dirty="0">
                <a:latin typeface="Arial"/>
                <a:cs typeface="Arial"/>
              </a:rPr>
              <a:t>та. </a:t>
            </a:r>
            <a:endParaRPr lang="ru-RU" sz="1100" dirty="0" smtClean="0">
              <a:latin typeface="Arial"/>
              <a:cs typeface="Arial"/>
            </a:endParaRPr>
          </a:p>
          <a:p>
            <a:pPr marL="12698" marR="12698">
              <a:lnSpc>
                <a:spcPts val="1260"/>
              </a:lnSpc>
              <a:spcBef>
                <a:spcPts val="5"/>
              </a:spcBef>
            </a:pPr>
            <a:r>
              <a:rPr sz="1100" spc="120" dirty="0" err="1" smtClean="0">
                <a:latin typeface="Arial"/>
                <a:cs typeface="Arial"/>
              </a:rPr>
              <a:t>П</a:t>
            </a:r>
            <a:r>
              <a:rPr sz="1100" spc="85" dirty="0" err="1" smtClean="0">
                <a:latin typeface="Arial"/>
                <a:cs typeface="Arial"/>
              </a:rPr>
              <a:t>о</a:t>
            </a:r>
            <a:r>
              <a:rPr sz="1100" spc="85" dirty="0" smtClean="0">
                <a:latin typeface="Arial"/>
                <a:cs typeface="Arial"/>
              </a:rPr>
              <a:t> </a:t>
            </a:r>
            <a:r>
              <a:rPr sz="1100" spc="114" dirty="0">
                <a:latin typeface="Arial"/>
                <a:cs typeface="Arial"/>
              </a:rPr>
              <a:t>прео</a:t>
            </a:r>
            <a:r>
              <a:rPr sz="1100" spc="85" dirty="0">
                <a:latin typeface="Arial"/>
                <a:cs typeface="Arial"/>
              </a:rPr>
              <a:t>д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100" dirty="0">
                <a:latin typeface="Arial"/>
                <a:cs typeface="Arial"/>
              </a:rPr>
              <a:t>лени</a:t>
            </a:r>
            <a:r>
              <a:rPr sz="1100" spc="120" dirty="0">
                <a:latin typeface="Arial"/>
                <a:cs typeface="Arial"/>
              </a:rPr>
              <a:t>ю </a:t>
            </a:r>
            <a:r>
              <a:rPr sz="1100" b="1" spc="35" dirty="0">
                <a:latin typeface="Hypatia Sans Pro Black"/>
                <a:cs typeface="Hypatia Sans Pro Black"/>
              </a:rPr>
              <a:t>т</a:t>
            </a:r>
            <a:r>
              <a:rPr sz="1100" b="1" spc="25" dirty="0">
                <a:latin typeface="Hypatia Sans Pro Black"/>
                <a:cs typeface="Hypatia Sans Pro Black"/>
              </a:rPr>
              <a:t>р</a:t>
            </a:r>
            <a:r>
              <a:rPr sz="1100" b="1" spc="-10" dirty="0">
                <a:latin typeface="Hypatia Sans Pro Black"/>
                <a:cs typeface="Hypatia Sans Pro Black"/>
              </a:rPr>
              <a:t>у</a:t>
            </a:r>
            <a:r>
              <a:rPr sz="1100" b="1" spc="100" dirty="0">
                <a:latin typeface="Hypatia Sans Pro Black"/>
                <a:cs typeface="Hypatia Sans Pro Black"/>
              </a:rPr>
              <a:t>дно</a:t>
            </a:r>
            <a:r>
              <a:rPr sz="1100" b="1" spc="90" dirty="0">
                <a:latin typeface="Hypatia Sans Pro Black"/>
                <a:cs typeface="Hypatia Sans Pro Black"/>
              </a:rPr>
              <a:t>й </a:t>
            </a:r>
            <a:r>
              <a:rPr sz="1100" b="1" spc="-100" dirty="0">
                <a:latin typeface="Hypatia Sans Pro Black"/>
                <a:cs typeface="Hypatia Sans Pro Black"/>
              </a:rPr>
              <a:t> </a:t>
            </a:r>
            <a:r>
              <a:rPr sz="1100" b="1" spc="135" dirty="0">
                <a:latin typeface="Hypatia Sans Pro Black"/>
                <a:cs typeface="Hypatia Sans Pro Black"/>
              </a:rPr>
              <a:t>ж</a:t>
            </a:r>
            <a:r>
              <a:rPr sz="1100" b="1" spc="95" dirty="0">
                <a:latin typeface="Hypatia Sans Pro Black"/>
                <a:cs typeface="Hypatia Sans Pro Black"/>
              </a:rPr>
              <a:t>и</a:t>
            </a:r>
            <a:r>
              <a:rPr sz="1100" b="1" spc="100" dirty="0">
                <a:latin typeface="Hypatia Sans Pro Black"/>
                <a:cs typeface="Hypatia Sans Pro Black"/>
              </a:rPr>
              <a:t>зненно</a:t>
            </a:r>
            <a:r>
              <a:rPr sz="1100" b="1" spc="95" dirty="0">
                <a:latin typeface="Hypatia Sans Pro Black"/>
                <a:cs typeface="Hypatia Sans Pro Black"/>
              </a:rPr>
              <a:t>й </a:t>
            </a:r>
            <a:r>
              <a:rPr sz="1100" b="1" spc="-100" dirty="0">
                <a:latin typeface="Hypatia Sans Pro Black"/>
                <a:cs typeface="Hypatia Sans Pro Black"/>
              </a:rPr>
              <a:t> </a:t>
            </a:r>
            <a:r>
              <a:rPr sz="1100" b="1" spc="105" dirty="0">
                <a:latin typeface="Hypatia Sans Pro Black"/>
                <a:cs typeface="Hypatia Sans Pro Black"/>
              </a:rPr>
              <a:t>си</a:t>
            </a:r>
            <a:r>
              <a:rPr sz="1100" b="1" spc="110" dirty="0">
                <a:latin typeface="Hypatia Sans Pro Black"/>
                <a:cs typeface="Hypatia Sans Pro Black"/>
              </a:rPr>
              <a:t>т</a:t>
            </a:r>
            <a:r>
              <a:rPr sz="1100" b="1" spc="15" dirty="0">
                <a:latin typeface="Hypatia Sans Pro Black"/>
                <a:cs typeface="Hypatia Sans Pro Black"/>
              </a:rPr>
              <a:t>у</a:t>
            </a:r>
            <a:r>
              <a:rPr sz="1100" b="1" spc="80" dirty="0">
                <a:latin typeface="Hypatia Sans Pro Black"/>
                <a:cs typeface="Hypatia Sans Pro Black"/>
              </a:rPr>
              <a:t>а</a:t>
            </a:r>
            <a:r>
              <a:rPr sz="1100" b="1" spc="50" dirty="0">
                <a:latin typeface="Arial"/>
                <a:cs typeface="Arial"/>
              </a:rPr>
              <a:t>-</a:t>
            </a:r>
            <a:r>
              <a:rPr sz="1100" b="1" spc="45" dirty="0">
                <a:latin typeface="Arial"/>
                <a:cs typeface="Arial"/>
              </a:rPr>
              <a:t> </a:t>
            </a:r>
            <a:r>
              <a:rPr sz="1100" b="1" spc="110" dirty="0">
                <a:latin typeface="Hypatia Sans Pro Black"/>
                <a:cs typeface="Hypatia Sans Pro Black"/>
              </a:rPr>
              <a:t>ци</a:t>
            </a:r>
            <a:r>
              <a:rPr sz="1100" b="1" spc="95" dirty="0">
                <a:latin typeface="Hypatia Sans Pro Black"/>
                <a:cs typeface="Hypatia Sans Pro Black"/>
              </a:rPr>
              <a:t>и</a:t>
            </a:r>
            <a:r>
              <a:rPr sz="1100" b="1" spc="90" dirty="0">
                <a:latin typeface="Hypatia Sans Pro Black"/>
                <a:cs typeface="Hypatia Sans Pro Black"/>
              </a:rPr>
              <a:t>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sz="1100" spc="125" dirty="0">
                <a:latin typeface="Arial"/>
                <a:cs typeface="Arial"/>
              </a:rPr>
              <a:t>приобр</a:t>
            </a:r>
            <a:r>
              <a:rPr sz="1100" spc="100" dirty="0">
                <a:latin typeface="Arial"/>
                <a:cs typeface="Arial"/>
              </a:rPr>
              <a:t>е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105" dirty="0">
                <a:latin typeface="Arial"/>
                <a:cs typeface="Arial"/>
              </a:rPr>
              <a:t>ени</a:t>
            </a:r>
            <a:r>
              <a:rPr sz="1100" spc="95" dirty="0">
                <a:latin typeface="Arial"/>
                <a:cs typeface="Arial"/>
              </a:rPr>
              <a:t>е 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90" dirty="0">
                <a:latin typeface="Arial"/>
                <a:cs typeface="Arial"/>
              </a:rPr>
              <a:t>оваро</a:t>
            </a:r>
            <a:r>
              <a:rPr sz="1100" spc="80" dirty="0">
                <a:latin typeface="Arial"/>
                <a:cs typeface="Arial"/>
              </a:rPr>
              <a:t>в </a:t>
            </a:r>
            <a:r>
              <a:rPr sz="1100" spc="140" dirty="0">
                <a:latin typeface="Arial"/>
                <a:cs typeface="Arial"/>
              </a:rPr>
              <a:t>и 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5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лу</a:t>
            </a:r>
            <a:r>
              <a:rPr sz="1100" spc="55" dirty="0">
                <a:latin typeface="Arial"/>
                <a:cs typeface="Arial"/>
              </a:rPr>
              <a:t>г </a:t>
            </a:r>
            <a:r>
              <a:rPr sz="1100" spc="80" dirty="0">
                <a:latin typeface="Arial"/>
                <a:cs typeface="Arial"/>
              </a:rPr>
              <a:t>в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95" dirty="0">
                <a:latin typeface="Arial"/>
                <a:cs typeface="Arial"/>
              </a:rPr>
              <a:t>о</a:t>
            </a:r>
            <a:r>
              <a:rPr sz="1100" spc="70" dirty="0">
                <a:latin typeface="Arial"/>
                <a:cs typeface="Arial"/>
              </a:rPr>
              <a:t>о</a:t>
            </a:r>
            <a:r>
              <a:rPr sz="1100" spc="55" dirty="0">
                <a:latin typeface="Arial"/>
                <a:cs typeface="Arial"/>
              </a:rPr>
              <a:t>тв</a:t>
            </a:r>
            <a:r>
              <a:rPr sz="1100" spc="40" dirty="0">
                <a:latin typeface="Arial"/>
                <a:cs typeface="Arial"/>
              </a:rPr>
              <a:t>е</a:t>
            </a:r>
            <a:r>
              <a:rPr sz="1100" dirty="0">
                <a:latin typeface="Arial"/>
                <a:cs typeface="Arial"/>
              </a:rPr>
              <a:t>т</a:t>
            </a:r>
            <a:r>
              <a:rPr sz="1100" spc="50" dirty="0">
                <a:latin typeface="Arial"/>
                <a:cs typeface="Arial"/>
              </a:rPr>
              <a:t>-</a:t>
            </a:r>
            <a:r>
              <a:rPr sz="1100" spc="40" dirty="0">
                <a:latin typeface="Arial"/>
                <a:cs typeface="Arial"/>
              </a:rPr>
              <a:t>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100" dirty="0">
                <a:latin typeface="Arial"/>
                <a:cs typeface="Arial"/>
              </a:rPr>
              <a:t>тви</a:t>
            </a:r>
            <a:r>
              <a:rPr sz="1100" spc="95" dirty="0">
                <a:latin typeface="Arial"/>
                <a:cs typeface="Arial"/>
              </a:rPr>
              <a:t>и </a:t>
            </a:r>
            <a:r>
              <a:rPr sz="1100" spc="65" dirty="0">
                <a:latin typeface="Arial"/>
                <a:cs typeface="Arial"/>
              </a:rPr>
              <a:t>с </a:t>
            </a:r>
            <a:r>
              <a:rPr sz="1100" spc="100" dirty="0">
                <a:latin typeface="Arial"/>
                <a:cs typeface="Arial"/>
              </a:rPr>
              <a:t>заключенны</a:t>
            </a:r>
            <a:r>
              <a:rPr sz="1100" spc="110" dirty="0">
                <a:latin typeface="Arial"/>
                <a:cs typeface="Arial"/>
              </a:rPr>
              <a:t>м </a:t>
            </a:r>
            <a:r>
              <a:rPr sz="1100" spc="65" dirty="0">
                <a:latin typeface="Arial"/>
                <a:cs typeface="Arial"/>
              </a:rPr>
              <a:t>с</a:t>
            </a:r>
            <a:r>
              <a:rPr sz="1100" spc="90" dirty="0">
                <a:latin typeface="Arial"/>
                <a:cs typeface="Arial"/>
              </a:rPr>
              <a:t>оциальны</a:t>
            </a:r>
            <a:r>
              <a:rPr sz="1100" spc="95" dirty="0">
                <a:latin typeface="Arial"/>
                <a:cs typeface="Arial"/>
              </a:rPr>
              <a:t>м </a:t>
            </a:r>
            <a:r>
              <a:rPr sz="1100" spc="140" dirty="0">
                <a:latin typeface="Arial"/>
                <a:cs typeface="Arial"/>
              </a:rPr>
              <a:t>к</a:t>
            </a:r>
            <a:r>
              <a:rPr sz="1100" spc="100" dirty="0">
                <a:latin typeface="Arial"/>
                <a:cs typeface="Arial"/>
              </a:rPr>
              <a:t>онтр</a:t>
            </a:r>
            <a:r>
              <a:rPr sz="1100" spc="110" dirty="0">
                <a:latin typeface="Arial"/>
                <a:cs typeface="Arial"/>
              </a:rPr>
              <a:t>а</a:t>
            </a:r>
            <a:r>
              <a:rPr sz="1100" spc="75" dirty="0">
                <a:latin typeface="Arial"/>
                <a:cs typeface="Arial"/>
              </a:rPr>
              <a:t>к</a:t>
            </a:r>
            <a:r>
              <a:rPr sz="1100" spc="-5" dirty="0">
                <a:latin typeface="Arial"/>
                <a:cs typeface="Arial"/>
              </a:rPr>
              <a:t>т</a:t>
            </a:r>
            <a:r>
              <a:rPr sz="1100" spc="45" dirty="0">
                <a:latin typeface="Arial"/>
                <a:cs typeface="Arial"/>
              </a:rPr>
              <a:t>ом.</a:t>
            </a:r>
            <a:r>
              <a:rPr sz="1100" spc="30" dirty="0">
                <a:latin typeface="Arial"/>
                <a:cs typeface="Arial"/>
              </a:rPr>
              <a:t> </a:t>
            </a:r>
            <a:r>
              <a:rPr sz="1100" spc="45" dirty="0">
                <a:latin typeface="Arial"/>
                <a:cs typeface="Arial"/>
              </a:rPr>
              <a:t>Р</a:t>
            </a:r>
            <a:r>
              <a:rPr sz="1100" spc="65" dirty="0">
                <a:latin typeface="Arial"/>
                <a:cs typeface="Arial"/>
              </a:rPr>
              <a:t>е</a:t>
            </a:r>
            <a:r>
              <a:rPr sz="1100" spc="90" dirty="0">
                <a:latin typeface="Arial"/>
                <a:cs typeface="Arial"/>
              </a:rPr>
              <a:t>з</a:t>
            </a:r>
            <a:r>
              <a:rPr sz="1100" spc="65" dirty="0">
                <a:latin typeface="Arial"/>
                <a:cs typeface="Arial"/>
              </a:rPr>
              <a:t>у</a:t>
            </a:r>
            <a:r>
              <a:rPr sz="1100" spc="70" dirty="0">
                <a:latin typeface="Arial"/>
                <a:cs typeface="Arial"/>
              </a:rPr>
              <a:t>л</a:t>
            </a:r>
            <a:r>
              <a:rPr sz="1100" spc="5" dirty="0">
                <a:latin typeface="Arial"/>
                <a:cs typeface="Arial"/>
              </a:rPr>
              <a:t>ь</a:t>
            </a:r>
            <a:r>
              <a:rPr sz="1100" spc="40" dirty="0">
                <a:latin typeface="Arial"/>
                <a:cs typeface="Arial"/>
              </a:rPr>
              <a:t>та</a:t>
            </a:r>
            <a:r>
              <a:rPr sz="1100" spc="30" dirty="0">
                <a:latin typeface="Arial"/>
                <a:cs typeface="Arial"/>
              </a:rPr>
              <a:t>т </a:t>
            </a:r>
            <a:r>
              <a:rPr sz="1100" spc="-70" dirty="0">
                <a:latin typeface="Arial"/>
                <a:cs typeface="Arial"/>
              </a:rPr>
              <a:t>– </a:t>
            </a:r>
            <a:r>
              <a:rPr sz="1100" spc="114" dirty="0">
                <a:latin typeface="Arial"/>
                <a:cs typeface="Arial"/>
              </a:rPr>
              <a:t>прео</a:t>
            </a:r>
            <a:r>
              <a:rPr sz="1100" spc="85" dirty="0">
                <a:latin typeface="Arial"/>
                <a:cs typeface="Arial"/>
              </a:rPr>
              <a:t>д</a:t>
            </a:r>
            <a:r>
              <a:rPr sz="1100" spc="75" dirty="0">
                <a:latin typeface="Arial"/>
                <a:cs typeface="Arial"/>
              </a:rPr>
              <a:t>о</a:t>
            </a:r>
            <a:r>
              <a:rPr sz="1100" spc="100" dirty="0">
                <a:latin typeface="Arial"/>
                <a:cs typeface="Arial"/>
              </a:rPr>
              <a:t>лени</a:t>
            </a:r>
            <a:r>
              <a:rPr sz="1100" spc="90" dirty="0">
                <a:latin typeface="Arial"/>
                <a:cs typeface="Arial"/>
              </a:rPr>
              <a:t>е </a:t>
            </a:r>
            <a:r>
              <a:rPr sz="1100" spc="110" dirty="0">
                <a:latin typeface="Arial"/>
                <a:cs typeface="Arial"/>
              </a:rPr>
              <a:t>г</a:t>
            </a:r>
            <a:r>
              <a:rPr sz="1100" spc="160" dirty="0">
                <a:latin typeface="Arial"/>
                <a:cs typeface="Arial"/>
              </a:rPr>
              <a:t>р</a:t>
            </a:r>
            <a:r>
              <a:rPr sz="1100" spc="100" dirty="0">
                <a:latin typeface="Arial"/>
                <a:cs typeface="Arial"/>
              </a:rPr>
              <a:t>ажданино</a:t>
            </a:r>
            <a:r>
              <a:rPr sz="1100" spc="110" dirty="0">
                <a:latin typeface="Arial"/>
                <a:cs typeface="Arial"/>
              </a:rPr>
              <a:t>м </a:t>
            </a:r>
            <a:r>
              <a:rPr sz="1100" spc="80" dirty="0">
                <a:latin typeface="Arial"/>
                <a:cs typeface="Arial"/>
              </a:rPr>
              <a:t>т</a:t>
            </a:r>
            <a:r>
              <a:rPr sz="1100" spc="75" dirty="0">
                <a:latin typeface="Arial"/>
                <a:cs typeface="Arial"/>
              </a:rPr>
              <a:t>р</a:t>
            </a:r>
            <a:r>
              <a:rPr sz="1100" spc="45" dirty="0">
                <a:latin typeface="Arial"/>
                <a:cs typeface="Arial"/>
              </a:rPr>
              <a:t>у</a:t>
            </a:r>
            <a:r>
              <a:rPr sz="1100" spc="114" dirty="0">
                <a:latin typeface="Arial"/>
                <a:cs typeface="Arial"/>
              </a:rPr>
              <a:t>дной</a:t>
            </a:r>
            <a:r>
              <a:rPr sz="1100" spc="60" dirty="0">
                <a:latin typeface="Arial"/>
                <a:cs typeface="Arial"/>
              </a:rPr>
              <a:t> </a:t>
            </a:r>
            <a:r>
              <a:rPr sz="1100" spc="175" dirty="0">
                <a:latin typeface="Arial"/>
                <a:cs typeface="Arial"/>
              </a:rPr>
              <a:t>ж</a:t>
            </a:r>
            <a:r>
              <a:rPr sz="1100" spc="135" dirty="0">
                <a:latin typeface="Arial"/>
                <a:cs typeface="Arial"/>
              </a:rPr>
              <a:t>и</a:t>
            </a:r>
            <a:r>
              <a:rPr sz="1100" spc="114" dirty="0">
                <a:latin typeface="Arial"/>
                <a:cs typeface="Arial"/>
              </a:rPr>
              <a:t>зненно</a:t>
            </a:r>
            <a:r>
              <a:rPr sz="1100" spc="110" dirty="0">
                <a:latin typeface="Arial"/>
                <a:cs typeface="Arial"/>
              </a:rPr>
              <a:t>й </a:t>
            </a:r>
            <a:r>
              <a:rPr sz="1100" spc="80" dirty="0">
                <a:latin typeface="Arial"/>
                <a:cs typeface="Arial"/>
              </a:rPr>
              <a:t>сит</a:t>
            </a:r>
            <a:r>
              <a:rPr sz="1100" spc="50" dirty="0">
                <a:latin typeface="Arial"/>
                <a:cs typeface="Arial"/>
              </a:rPr>
              <a:t>у</a:t>
            </a:r>
            <a:r>
              <a:rPr sz="1100" spc="80" dirty="0">
                <a:latin typeface="Arial"/>
                <a:cs typeface="Arial"/>
              </a:rPr>
              <a:t>ации.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7298" y="9842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95962" y="16700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707298" y="25844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720001" y="603250"/>
            <a:ext cx="260997" cy="26099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707296" y="645795"/>
            <a:ext cx="257904" cy="2622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2380"/>
            <a:r>
              <a:rPr sz="1100" b="1" spc="-55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1100" b="1" spc="-55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750" dirty="0"/>
          </a:p>
          <a:p>
            <a:pPr marL="12698"/>
            <a:endParaRPr lang="ru-RU" sz="1900" b="1" spc="10" dirty="0" smtClean="0">
              <a:solidFill>
                <a:srgbClr val="D9903F"/>
              </a:solidFill>
              <a:latin typeface="Arial"/>
              <a:cs typeface="Arial"/>
            </a:endParaRPr>
          </a:p>
          <a:p>
            <a:pPr marL="12698"/>
            <a:endParaRPr sz="1900" dirty="0">
              <a:latin typeface="Arial"/>
              <a:cs typeface="Arial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5148008" y="0"/>
            <a:ext cx="287985" cy="7595996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5396"/>
            <a:fld id="{81D60167-4931-47E6-BA6A-407CBD079E47}" type="slidenum">
              <a:rPr sz="1100" b="1" spc="140" dirty="0">
                <a:solidFill>
                  <a:srgbClr val="253A78"/>
                </a:solidFill>
                <a:latin typeface="Arial"/>
                <a:cs typeface="Arial"/>
              </a:rPr>
              <a:pPr marL="25396"/>
              <a:t>9</a:t>
            </a:fld>
            <a:endParaRPr sz="1100">
              <a:latin typeface="Arial"/>
              <a:cs typeface="Arial"/>
            </a:endParaRPr>
          </a:p>
        </p:txBody>
      </p:sp>
      <p:sp>
        <p:nvSpPr>
          <p:cNvPr id="14" name="object 2"/>
          <p:cNvSpPr/>
          <p:nvPr/>
        </p:nvSpPr>
        <p:spPr>
          <a:xfrm>
            <a:off x="431800" y="4489450"/>
            <a:ext cx="4724400" cy="23622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9"/>
          <p:cNvSpPr txBox="1"/>
          <p:nvPr/>
        </p:nvSpPr>
        <p:spPr>
          <a:xfrm>
            <a:off x="776605" y="3575050"/>
            <a:ext cx="112395" cy="3041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698"/>
            <a:r>
              <a:rPr sz="1900" b="1" spc="10" dirty="0">
                <a:solidFill>
                  <a:srgbClr val="D9903F"/>
                </a:solidFill>
                <a:latin typeface="Arial"/>
                <a:cs typeface="Arial"/>
              </a:rPr>
              <a:t>•</a:t>
            </a:r>
            <a:endParaRPr sz="1900" dirty="0">
              <a:latin typeface="Arial"/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</TotalTime>
  <Words>1921</Words>
  <Application>Microsoft Office PowerPoint</Application>
  <PresentationFormat>Произвольный</PresentationFormat>
  <Paragraphs>238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Варцев Д.</dc:creator>
  <cp:lastModifiedBy>varcev</cp:lastModifiedBy>
  <cp:revision>28</cp:revision>
  <dcterms:created xsi:type="dcterms:W3CDTF">2021-08-05T16:41:58Z</dcterms:created>
  <dcterms:modified xsi:type="dcterms:W3CDTF">2022-07-08T16:07:05Z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2021-06-16T00:00:00Z</vt:filetime>
  </property>
  <property fmtid="{D5CDD505-2E9C-101B-9397-08002B2CF9AE}" pid="3" name="LastSaved">
    <vt:filetime>2021-08-05T00:00:00Z</vt:filetime>
  </property>
</Properties>
</file>